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288A6-E5AB-4322-AD4E-8693FBB93D2D}" type="doc">
      <dgm:prSet loTypeId="urn:microsoft.com/office/officeart/2005/8/layout/cycle3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C301CF2-07DF-44FE-91EF-EE1BC1D63108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На просвещение в области защиты своих прав</a:t>
          </a:r>
        </a:p>
      </dgm:t>
    </dgm:pt>
    <dgm:pt modelId="{E04227CA-6055-4442-AE38-BC2C751CB646}" type="parTrans" cxnId="{5811D6B4-AF7C-493F-8548-30583443F265}">
      <dgm:prSet/>
      <dgm:spPr/>
      <dgm:t>
        <a:bodyPr/>
        <a:lstStyle/>
        <a:p>
          <a:endParaRPr lang="ru-RU"/>
        </a:p>
      </dgm:t>
    </dgm:pt>
    <dgm:pt modelId="{70CC47A5-6E1C-4FD9-A765-CA6C49D86273}" type="sibTrans" cxnId="{5811D6B4-AF7C-493F-8548-30583443F265}">
      <dgm:prSet/>
      <dgm:spPr/>
      <dgm:t>
        <a:bodyPr/>
        <a:lstStyle/>
        <a:p>
          <a:endParaRPr lang="ru-RU" dirty="0"/>
        </a:p>
      </dgm:t>
    </dgm:pt>
    <dgm:pt modelId="{C515ACE0-2DCE-4D4E-839B-D181FBBC4783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На надлежащее качество товара</a:t>
          </a:r>
        </a:p>
      </dgm:t>
    </dgm:pt>
    <dgm:pt modelId="{7E8A23C6-824A-4700-BE0F-84A8A607C725}" type="parTrans" cxnId="{8282D086-4A00-4F03-B494-D4DE9E17EEF1}">
      <dgm:prSet/>
      <dgm:spPr/>
      <dgm:t>
        <a:bodyPr/>
        <a:lstStyle/>
        <a:p>
          <a:endParaRPr lang="ru-RU"/>
        </a:p>
      </dgm:t>
    </dgm:pt>
    <dgm:pt modelId="{06CD13A7-88D6-4E9D-B539-B42B995D3450}" type="sibTrans" cxnId="{8282D086-4A00-4F03-B494-D4DE9E17EEF1}">
      <dgm:prSet/>
      <dgm:spPr/>
      <dgm:t>
        <a:bodyPr/>
        <a:lstStyle/>
        <a:p>
          <a:endParaRPr lang="ru-RU"/>
        </a:p>
      </dgm:t>
    </dgm:pt>
    <dgm:pt modelId="{900B74FC-FC5D-46F7-8F34-6ED6F80232EF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На безопасность товаров</a:t>
          </a:r>
        </a:p>
      </dgm:t>
    </dgm:pt>
    <dgm:pt modelId="{41CA4A2C-364C-419A-AFDA-7119C936ED61}" type="parTrans" cxnId="{AD4093DC-84B9-4827-9D29-DFA902A1412A}">
      <dgm:prSet/>
      <dgm:spPr/>
      <dgm:t>
        <a:bodyPr/>
        <a:lstStyle/>
        <a:p>
          <a:endParaRPr lang="ru-RU"/>
        </a:p>
      </dgm:t>
    </dgm:pt>
    <dgm:pt modelId="{26CE4D2C-E0E5-45E3-8172-47DBC10BC848}" type="sibTrans" cxnId="{AD4093DC-84B9-4827-9D29-DFA902A1412A}">
      <dgm:prSet/>
      <dgm:spPr/>
      <dgm:t>
        <a:bodyPr/>
        <a:lstStyle/>
        <a:p>
          <a:endParaRPr lang="ru-RU"/>
        </a:p>
      </dgm:t>
    </dgm:pt>
    <dgm:pt modelId="{AC6A8F0B-91C3-49C7-A55F-13D3972C66F5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На информацию</a:t>
          </a:r>
        </a:p>
      </dgm:t>
    </dgm:pt>
    <dgm:pt modelId="{4ED2E288-FDC3-49C5-914B-CDDF3766D36D}" type="parTrans" cxnId="{33B1377D-8FB3-4E8F-A057-884EFD663D87}">
      <dgm:prSet/>
      <dgm:spPr/>
      <dgm:t>
        <a:bodyPr/>
        <a:lstStyle/>
        <a:p>
          <a:endParaRPr lang="ru-RU"/>
        </a:p>
      </dgm:t>
    </dgm:pt>
    <dgm:pt modelId="{22097D61-CA64-4F68-A35F-B570E6676072}" type="sibTrans" cxnId="{33B1377D-8FB3-4E8F-A057-884EFD663D87}">
      <dgm:prSet/>
      <dgm:spPr/>
      <dgm:t>
        <a:bodyPr/>
        <a:lstStyle/>
        <a:p>
          <a:endParaRPr lang="ru-RU"/>
        </a:p>
      </dgm:t>
    </dgm:pt>
    <dgm:pt modelId="{7712A9F7-9367-4C66-8FB4-BAF25661647B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На возмещение морального вреда</a:t>
          </a:r>
        </a:p>
      </dgm:t>
    </dgm:pt>
    <dgm:pt modelId="{33B8396E-17CB-470F-A55C-C5B2A116A9AD}" type="parTrans" cxnId="{589C7FCC-6F5D-4F81-9632-7D01CD6E548F}">
      <dgm:prSet/>
      <dgm:spPr/>
      <dgm:t>
        <a:bodyPr/>
        <a:lstStyle/>
        <a:p>
          <a:endParaRPr lang="ru-RU"/>
        </a:p>
      </dgm:t>
    </dgm:pt>
    <dgm:pt modelId="{1330F251-BF04-4275-813E-C330CC75D635}" type="sibTrans" cxnId="{589C7FCC-6F5D-4F81-9632-7D01CD6E548F}">
      <dgm:prSet/>
      <dgm:spPr/>
      <dgm:t>
        <a:bodyPr/>
        <a:lstStyle/>
        <a:p>
          <a:endParaRPr lang="ru-RU"/>
        </a:p>
      </dgm:t>
    </dgm:pt>
    <dgm:pt modelId="{036EB45E-4B47-4B44-92CD-6BEA09E0C445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На судебную защиту</a:t>
          </a:r>
        </a:p>
      </dgm:t>
    </dgm:pt>
    <dgm:pt modelId="{21DBB12C-9C79-49C3-87F7-DA299C0F82E6}" type="parTrans" cxnId="{B2E5674C-0FB9-491F-9B65-04173EE2EE0D}">
      <dgm:prSet/>
      <dgm:spPr/>
      <dgm:t>
        <a:bodyPr/>
        <a:lstStyle/>
        <a:p>
          <a:endParaRPr lang="ru-RU"/>
        </a:p>
      </dgm:t>
    </dgm:pt>
    <dgm:pt modelId="{A54A3E8F-69BA-49AF-9B4E-280EE2EA4C0D}" type="sibTrans" cxnId="{B2E5674C-0FB9-491F-9B65-04173EE2EE0D}">
      <dgm:prSet/>
      <dgm:spPr/>
      <dgm:t>
        <a:bodyPr/>
        <a:lstStyle/>
        <a:p>
          <a:endParaRPr lang="ru-RU"/>
        </a:p>
      </dgm:t>
    </dgm:pt>
    <dgm:pt modelId="{1767D503-9735-48BB-84AF-344C5979C712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 На государственную, общественную защиту </a:t>
          </a:r>
        </a:p>
      </dgm:t>
    </dgm:pt>
    <dgm:pt modelId="{33C67864-A544-4D0F-85A9-DB5383F01CAF}" type="parTrans" cxnId="{9CCBB639-8886-49B9-8B3A-4587463BD5D9}">
      <dgm:prSet/>
      <dgm:spPr/>
      <dgm:t>
        <a:bodyPr/>
        <a:lstStyle/>
        <a:p>
          <a:endParaRPr lang="ru-RU"/>
        </a:p>
      </dgm:t>
    </dgm:pt>
    <dgm:pt modelId="{10C69AD5-71FA-40B9-BEB2-48B266FAE0B3}" type="sibTrans" cxnId="{9CCBB639-8886-49B9-8B3A-4587463BD5D9}">
      <dgm:prSet/>
      <dgm:spPr/>
      <dgm:t>
        <a:bodyPr/>
        <a:lstStyle/>
        <a:p>
          <a:endParaRPr lang="ru-RU"/>
        </a:p>
      </dgm:t>
    </dgm:pt>
    <dgm:pt modelId="{23A38476-37E6-4D4C-9286-9A971167D145}" type="pres">
      <dgm:prSet presAssocID="{14F288A6-E5AB-4322-AD4E-8693FBB93D2D}" presName="Name0" presStyleCnt="0">
        <dgm:presLayoutVars>
          <dgm:dir/>
          <dgm:resizeHandles val="exact"/>
        </dgm:presLayoutVars>
      </dgm:prSet>
      <dgm:spPr/>
    </dgm:pt>
    <dgm:pt modelId="{E52A79FC-7290-4732-A6A9-357D214AAFDD}" type="pres">
      <dgm:prSet presAssocID="{14F288A6-E5AB-4322-AD4E-8693FBB93D2D}" presName="cycle" presStyleCnt="0"/>
      <dgm:spPr/>
    </dgm:pt>
    <dgm:pt modelId="{9BFEB445-A0BE-437E-9B18-EC96A66089A4}" type="pres">
      <dgm:prSet presAssocID="{2C301CF2-07DF-44FE-91EF-EE1BC1D63108}" presName="nodeFirstNode" presStyleLbl="node1" presStyleIdx="0" presStyleCnt="7" custScaleY="168509">
        <dgm:presLayoutVars>
          <dgm:bulletEnabled val="1"/>
        </dgm:presLayoutVars>
      </dgm:prSet>
      <dgm:spPr/>
    </dgm:pt>
    <dgm:pt modelId="{F1DBF004-3308-4747-B154-7F9EBCC4510A}" type="pres">
      <dgm:prSet presAssocID="{70CC47A5-6E1C-4FD9-A765-CA6C49D86273}" presName="sibTransFirstNode" presStyleLbl="bgShp" presStyleIdx="0" presStyleCnt="1"/>
      <dgm:spPr/>
    </dgm:pt>
    <dgm:pt modelId="{C9023504-8D6A-44CB-86DB-E3CFCD6D755A}" type="pres">
      <dgm:prSet presAssocID="{C515ACE0-2DCE-4D4E-839B-D181FBBC4783}" presName="nodeFollowingNodes" presStyleLbl="node1" presStyleIdx="1" presStyleCnt="7" custScaleY="154110">
        <dgm:presLayoutVars>
          <dgm:bulletEnabled val="1"/>
        </dgm:presLayoutVars>
      </dgm:prSet>
      <dgm:spPr/>
    </dgm:pt>
    <dgm:pt modelId="{53549A54-362F-489E-8181-5BA59EFF546F}" type="pres">
      <dgm:prSet presAssocID="{900B74FC-FC5D-46F7-8F34-6ED6F80232EF}" presName="nodeFollowingNodes" presStyleLbl="node1" presStyleIdx="2" presStyleCnt="7" custScaleY="129374">
        <dgm:presLayoutVars>
          <dgm:bulletEnabled val="1"/>
        </dgm:presLayoutVars>
      </dgm:prSet>
      <dgm:spPr/>
    </dgm:pt>
    <dgm:pt modelId="{C28A3596-E8B2-41E3-9C6F-594B236688A8}" type="pres">
      <dgm:prSet presAssocID="{AC6A8F0B-91C3-49C7-A55F-13D3972C66F5}" presName="nodeFollowingNodes" presStyleLbl="node1" presStyleIdx="3" presStyleCnt="7" custScaleY="122631">
        <dgm:presLayoutVars>
          <dgm:bulletEnabled val="1"/>
        </dgm:presLayoutVars>
      </dgm:prSet>
      <dgm:spPr/>
    </dgm:pt>
    <dgm:pt modelId="{C7C03302-8E17-4B15-B29F-FBE996C7E1A1}" type="pres">
      <dgm:prSet presAssocID="{7712A9F7-9367-4C66-8FB4-BAF25661647B}" presName="nodeFollowingNodes" presStyleLbl="node1" presStyleIdx="4" presStyleCnt="7" custScaleY="127351" custRadScaleRad="100066" custRadScaleInc="-2544">
        <dgm:presLayoutVars>
          <dgm:bulletEnabled val="1"/>
        </dgm:presLayoutVars>
      </dgm:prSet>
      <dgm:spPr/>
    </dgm:pt>
    <dgm:pt modelId="{09117391-7988-46A2-B9CF-4073F46F9973}" type="pres">
      <dgm:prSet presAssocID="{036EB45E-4B47-4B44-92CD-6BEA09E0C445}" presName="nodeFollowingNodes" presStyleLbl="node1" presStyleIdx="5" presStyleCnt="7" custScaleY="135234" custRadScaleRad="100873" custRadScaleInc="-4524">
        <dgm:presLayoutVars>
          <dgm:bulletEnabled val="1"/>
        </dgm:presLayoutVars>
      </dgm:prSet>
      <dgm:spPr/>
    </dgm:pt>
    <dgm:pt modelId="{4F13E634-4EAF-4C41-AB63-D58B4CFE732D}" type="pres">
      <dgm:prSet presAssocID="{1767D503-9735-48BB-84AF-344C5979C712}" presName="nodeFollowingNodes" presStyleLbl="node1" presStyleIdx="6" presStyleCnt="7" custScaleX="114626" custScaleY="140911" custRadScaleRad="100066" custRadScaleInc="-2544">
        <dgm:presLayoutVars>
          <dgm:bulletEnabled val="1"/>
        </dgm:presLayoutVars>
      </dgm:prSet>
      <dgm:spPr/>
    </dgm:pt>
  </dgm:ptLst>
  <dgm:cxnLst>
    <dgm:cxn modelId="{F9AEB800-437B-43F1-80C2-333B0CEA5DEC}" type="presOf" srcId="{AC6A8F0B-91C3-49C7-A55F-13D3972C66F5}" destId="{C28A3596-E8B2-41E3-9C6F-594B236688A8}" srcOrd="0" destOrd="0" presId="urn:microsoft.com/office/officeart/2005/8/layout/cycle3"/>
    <dgm:cxn modelId="{53EFDC0D-CEB3-4D45-9F2C-A838C5910637}" type="presOf" srcId="{1767D503-9735-48BB-84AF-344C5979C712}" destId="{4F13E634-4EAF-4C41-AB63-D58B4CFE732D}" srcOrd="0" destOrd="0" presId="urn:microsoft.com/office/officeart/2005/8/layout/cycle3"/>
    <dgm:cxn modelId="{061B8926-7727-400B-B403-2FFCC9486A37}" type="presOf" srcId="{900B74FC-FC5D-46F7-8F34-6ED6F80232EF}" destId="{53549A54-362F-489E-8181-5BA59EFF546F}" srcOrd="0" destOrd="0" presId="urn:microsoft.com/office/officeart/2005/8/layout/cycle3"/>
    <dgm:cxn modelId="{DFDF8938-C760-409D-AFA9-0A30BB853A7C}" type="presOf" srcId="{14F288A6-E5AB-4322-AD4E-8693FBB93D2D}" destId="{23A38476-37E6-4D4C-9286-9A971167D145}" srcOrd="0" destOrd="0" presId="urn:microsoft.com/office/officeart/2005/8/layout/cycle3"/>
    <dgm:cxn modelId="{9CCBB639-8886-49B9-8B3A-4587463BD5D9}" srcId="{14F288A6-E5AB-4322-AD4E-8693FBB93D2D}" destId="{1767D503-9735-48BB-84AF-344C5979C712}" srcOrd="6" destOrd="0" parTransId="{33C67864-A544-4D0F-85A9-DB5383F01CAF}" sibTransId="{10C69AD5-71FA-40B9-BEB2-48B266FAE0B3}"/>
    <dgm:cxn modelId="{B2E5674C-0FB9-491F-9B65-04173EE2EE0D}" srcId="{14F288A6-E5AB-4322-AD4E-8693FBB93D2D}" destId="{036EB45E-4B47-4B44-92CD-6BEA09E0C445}" srcOrd="5" destOrd="0" parTransId="{21DBB12C-9C79-49C3-87F7-DA299C0F82E6}" sibTransId="{A54A3E8F-69BA-49AF-9B4E-280EE2EA4C0D}"/>
    <dgm:cxn modelId="{33B1377D-8FB3-4E8F-A057-884EFD663D87}" srcId="{14F288A6-E5AB-4322-AD4E-8693FBB93D2D}" destId="{AC6A8F0B-91C3-49C7-A55F-13D3972C66F5}" srcOrd="3" destOrd="0" parTransId="{4ED2E288-FDC3-49C5-914B-CDDF3766D36D}" sibTransId="{22097D61-CA64-4F68-A35F-B570E6676072}"/>
    <dgm:cxn modelId="{8282D086-4A00-4F03-B494-D4DE9E17EEF1}" srcId="{14F288A6-E5AB-4322-AD4E-8693FBB93D2D}" destId="{C515ACE0-2DCE-4D4E-839B-D181FBBC4783}" srcOrd="1" destOrd="0" parTransId="{7E8A23C6-824A-4700-BE0F-84A8A607C725}" sibTransId="{06CD13A7-88D6-4E9D-B539-B42B995D3450}"/>
    <dgm:cxn modelId="{817BDD8C-F300-4B51-BAB4-F47C5EF4B3A1}" type="presOf" srcId="{70CC47A5-6E1C-4FD9-A765-CA6C49D86273}" destId="{F1DBF004-3308-4747-B154-7F9EBCC4510A}" srcOrd="0" destOrd="0" presId="urn:microsoft.com/office/officeart/2005/8/layout/cycle3"/>
    <dgm:cxn modelId="{1652FF8E-4950-40BF-979F-E226B9C5B2DD}" type="presOf" srcId="{2C301CF2-07DF-44FE-91EF-EE1BC1D63108}" destId="{9BFEB445-A0BE-437E-9B18-EC96A66089A4}" srcOrd="0" destOrd="0" presId="urn:microsoft.com/office/officeart/2005/8/layout/cycle3"/>
    <dgm:cxn modelId="{13F612B3-74A3-4D63-97EF-32543DD39418}" type="presOf" srcId="{C515ACE0-2DCE-4D4E-839B-D181FBBC4783}" destId="{C9023504-8D6A-44CB-86DB-E3CFCD6D755A}" srcOrd="0" destOrd="0" presId="urn:microsoft.com/office/officeart/2005/8/layout/cycle3"/>
    <dgm:cxn modelId="{5811D6B4-AF7C-493F-8548-30583443F265}" srcId="{14F288A6-E5AB-4322-AD4E-8693FBB93D2D}" destId="{2C301CF2-07DF-44FE-91EF-EE1BC1D63108}" srcOrd="0" destOrd="0" parTransId="{E04227CA-6055-4442-AE38-BC2C751CB646}" sibTransId="{70CC47A5-6E1C-4FD9-A765-CA6C49D86273}"/>
    <dgm:cxn modelId="{589C7FCC-6F5D-4F81-9632-7D01CD6E548F}" srcId="{14F288A6-E5AB-4322-AD4E-8693FBB93D2D}" destId="{7712A9F7-9367-4C66-8FB4-BAF25661647B}" srcOrd="4" destOrd="0" parTransId="{33B8396E-17CB-470F-A55C-C5B2A116A9AD}" sibTransId="{1330F251-BF04-4275-813E-C330CC75D635}"/>
    <dgm:cxn modelId="{A4D016D8-9AC4-4ABE-AD38-D4C1B6791EF0}" type="presOf" srcId="{7712A9F7-9367-4C66-8FB4-BAF25661647B}" destId="{C7C03302-8E17-4B15-B29F-FBE996C7E1A1}" srcOrd="0" destOrd="0" presId="urn:microsoft.com/office/officeart/2005/8/layout/cycle3"/>
    <dgm:cxn modelId="{AD4093DC-84B9-4827-9D29-DFA902A1412A}" srcId="{14F288A6-E5AB-4322-AD4E-8693FBB93D2D}" destId="{900B74FC-FC5D-46F7-8F34-6ED6F80232EF}" srcOrd="2" destOrd="0" parTransId="{41CA4A2C-364C-419A-AFDA-7119C936ED61}" sibTransId="{26CE4D2C-E0E5-45E3-8172-47DBC10BC848}"/>
    <dgm:cxn modelId="{8D9CCFF5-DF0D-4655-937D-D8BD7031408E}" type="presOf" srcId="{036EB45E-4B47-4B44-92CD-6BEA09E0C445}" destId="{09117391-7988-46A2-B9CF-4073F46F9973}" srcOrd="0" destOrd="0" presId="urn:microsoft.com/office/officeart/2005/8/layout/cycle3"/>
    <dgm:cxn modelId="{80A148D8-0843-40DF-8E52-5A3A0D84BCEC}" type="presParOf" srcId="{23A38476-37E6-4D4C-9286-9A971167D145}" destId="{E52A79FC-7290-4732-A6A9-357D214AAFDD}" srcOrd="0" destOrd="0" presId="urn:microsoft.com/office/officeart/2005/8/layout/cycle3"/>
    <dgm:cxn modelId="{C8868531-BC3B-4F51-9779-8C791DACFF76}" type="presParOf" srcId="{E52A79FC-7290-4732-A6A9-357D214AAFDD}" destId="{9BFEB445-A0BE-437E-9B18-EC96A66089A4}" srcOrd="0" destOrd="0" presId="urn:microsoft.com/office/officeart/2005/8/layout/cycle3"/>
    <dgm:cxn modelId="{9D9D0F83-13E0-4EB2-A5D7-C3450EE32DA1}" type="presParOf" srcId="{E52A79FC-7290-4732-A6A9-357D214AAFDD}" destId="{F1DBF004-3308-4747-B154-7F9EBCC4510A}" srcOrd="1" destOrd="0" presId="urn:microsoft.com/office/officeart/2005/8/layout/cycle3"/>
    <dgm:cxn modelId="{535C742A-403A-42F1-8D19-32AFDAC4946E}" type="presParOf" srcId="{E52A79FC-7290-4732-A6A9-357D214AAFDD}" destId="{C9023504-8D6A-44CB-86DB-E3CFCD6D755A}" srcOrd="2" destOrd="0" presId="urn:microsoft.com/office/officeart/2005/8/layout/cycle3"/>
    <dgm:cxn modelId="{B9CA38EA-FEC6-4B1D-8A19-474273C3F912}" type="presParOf" srcId="{E52A79FC-7290-4732-A6A9-357D214AAFDD}" destId="{53549A54-362F-489E-8181-5BA59EFF546F}" srcOrd="3" destOrd="0" presId="urn:microsoft.com/office/officeart/2005/8/layout/cycle3"/>
    <dgm:cxn modelId="{E2DA8A10-94A3-404C-88FA-182B6A797EB1}" type="presParOf" srcId="{E52A79FC-7290-4732-A6A9-357D214AAFDD}" destId="{C28A3596-E8B2-41E3-9C6F-594B236688A8}" srcOrd="4" destOrd="0" presId="urn:microsoft.com/office/officeart/2005/8/layout/cycle3"/>
    <dgm:cxn modelId="{AB5ABD45-16CC-4F3A-8D14-46C84B72A92F}" type="presParOf" srcId="{E52A79FC-7290-4732-A6A9-357D214AAFDD}" destId="{C7C03302-8E17-4B15-B29F-FBE996C7E1A1}" srcOrd="5" destOrd="0" presId="urn:microsoft.com/office/officeart/2005/8/layout/cycle3"/>
    <dgm:cxn modelId="{0EF1697C-EB45-49E2-A20B-0284CADB5DE0}" type="presParOf" srcId="{E52A79FC-7290-4732-A6A9-357D214AAFDD}" destId="{09117391-7988-46A2-B9CF-4073F46F9973}" srcOrd="6" destOrd="0" presId="urn:microsoft.com/office/officeart/2005/8/layout/cycle3"/>
    <dgm:cxn modelId="{17FF8CCF-33A1-48A8-ABAF-8E626D571105}" type="presParOf" srcId="{E52A79FC-7290-4732-A6A9-357D214AAFDD}" destId="{4F13E634-4EAF-4C41-AB63-D58B4CFE732D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BF004-3308-4747-B154-7F9EBCC4510A}">
      <dsp:nvSpPr>
        <dsp:cNvPr id="0" name=""/>
        <dsp:cNvSpPr/>
      </dsp:nvSpPr>
      <dsp:spPr>
        <a:xfrm>
          <a:off x="512208" y="45999"/>
          <a:ext cx="5071583" cy="5071583"/>
        </a:xfrm>
        <a:prstGeom prst="circularArrow">
          <a:avLst>
            <a:gd name="adj1" fmla="val 5544"/>
            <a:gd name="adj2" fmla="val 330680"/>
            <a:gd name="adj3" fmla="val 14527600"/>
            <a:gd name="adj4" fmla="val 16943473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FEB445-A0BE-437E-9B18-EC96A66089A4}">
      <dsp:nvSpPr>
        <dsp:cNvPr id="0" name=""/>
        <dsp:cNvSpPr/>
      </dsp:nvSpPr>
      <dsp:spPr>
        <a:xfrm>
          <a:off x="2265164" y="-186386"/>
          <a:ext cx="1565671" cy="13191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На просвещение в области защиты своих прав</a:t>
          </a:r>
        </a:p>
      </dsp:txBody>
      <dsp:txXfrm>
        <a:off x="2329560" y="-121990"/>
        <a:ext cx="1436879" cy="1190357"/>
      </dsp:txXfrm>
    </dsp:sp>
    <dsp:sp modelId="{C9023504-8D6A-44CB-86DB-E3CFCD6D755A}">
      <dsp:nvSpPr>
        <dsp:cNvPr id="0" name=""/>
        <dsp:cNvSpPr/>
      </dsp:nvSpPr>
      <dsp:spPr>
        <a:xfrm>
          <a:off x="3956048" y="684260"/>
          <a:ext cx="1565671" cy="1206428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На надлежащее качество товара</a:t>
          </a:r>
        </a:p>
      </dsp:txBody>
      <dsp:txXfrm>
        <a:off x="4014941" y="743153"/>
        <a:ext cx="1447885" cy="1088642"/>
      </dsp:txXfrm>
    </dsp:sp>
    <dsp:sp modelId="{53549A54-362F-489E-8181-5BA59EFF546F}">
      <dsp:nvSpPr>
        <dsp:cNvPr id="0" name=""/>
        <dsp:cNvSpPr/>
      </dsp:nvSpPr>
      <dsp:spPr>
        <a:xfrm>
          <a:off x="4373662" y="2610768"/>
          <a:ext cx="1565671" cy="1012786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На безопасность товаров</a:t>
          </a:r>
        </a:p>
      </dsp:txBody>
      <dsp:txXfrm>
        <a:off x="4423102" y="2660208"/>
        <a:ext cx="1466791" cy="913906"/>
      </dsp:txXfrm>
    </dsp:sp>
    <dsp:sp modelId="{C28A3596-E8B2-41E3-9C6F-594B236688A8}">
      <dsp:nvSpPr>
        <dsp:cNvPr id="0" name=""/>
        <dsp:cNvSpPr/>
      </dsp:nvSpPr>
      <dsp:spPr>
        <a:xfrm>
          <a:off x="3203534" y="4104455"/>
          <a:ext cx="1565671" cy="95999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На информацию</a:t>
          </a:r>
        </a:p>
      </dsp:txBody>
      <dsp:txXfrm>
        <a:off x="3250397" y="4151318"/>
        <a:ext cx="1471945" cy="866273"/>
      </dsp:txXfrm>
    </dsp:sp>
    <dsp:sp modelId="{C7C03302-8E17-4B15-B29F-FBE996C7E1A1}">
      <dsp:nvSpPr>
        <dsp:cNvPr id="0" name=""/>
        <dsp:cNvSpPr/>
      </dsp:nvSpPr>
      <dsp:spPr>
        <a:xfrm>
          <a:off x="1365318" y="4085980"/>
          <a:ext cx="1565671" cy="996949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На возмещение морального вреда</a:t>
          </a:r>
        </a:p>
      </dsp:txBody>
      <dsp:txXfrm>
        <a:off x="1413985" y="4134647"/>
        <a:ext cx="1468337" cy="899615"/>
      </dsp:txXfrm>
    </dsp:sp>
    <dsp:sp modelId="{09117391-7988-46A2-B9CF-4073F46F9973}">
      <dsp:nvSpPr>
        <dsp:cNvPr id="0" name=""/>
        <dsp:cNvSpPr/>
      </dsp:nvSpPr>
      <dsp:spPr>
        <a:xfrm>
          <a:off x="156846" y="2667282"/>
          <a:ext cx="1565671" cy="1058660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На судебную защиту</a:t>
          </a:r>
        </a:p>
      </dsp:txBody>
      <dsp:txXfrm>
        <a:off x="208526" y="2718962"/>
        <a:ext cx="1462311" cy="955300"/>
      </dsp:txXfrm>
    </dsp:sp>
    <dsp:sp modelId="{4F13E634-4EAF-4C41-AB63-D58B4CFE732D}">
      <dsp:nvSpPr>
        <dsp:cNvPr id="0" name=""/>
        <dsp:cNvSpPr/>
      </dsp:nvSpPr>
      <dsp:spPr>
        <a:xfrm>
          <a:off x="432045" y="769108"/>
          <a:ext cx="1794667" cy="110310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 На государственную, общественную защиту </a:t>
          </a:r>
        </a:p>
      </dsp:txBody>
      <dsp:txXfrm>
        <a:off x="485894" y="822957"/>
        <a:ext cx="1686969" cy="995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A972C-6146-417A-9DAB-A4E9EA3BC247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106DE-CAC6-4D41-AD91-D2FCE4E27D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106DE-CAC6-4D41-AD91-D2FCE4E27DE3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36B8-49D2-4986-92B3-9E14C59A62BD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AEC1-BD79-454D-ABE5-DC3B8742F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36B8-49D2-4986-92B3-9E14C59A62BD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AEC1-BD79-454D-ABE5-DC3B8742F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36B8-49D2-4986-92B3-9E14C59A62BD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AEC1-BD79-454D-ABE5-DC3B8742F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36B8-49D2-4986-92B3-9E14C59A62BD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AEC1-BD79-454D-ABE5-DC3B8742F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36B8-49D2-4986-92B3-9E14C59A62BD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AEC1-BD79-454D-ABE5-DC3B8742F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36B8-49D2-4986-92B3-9E14C59A62BD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AEC1-BD79-454D-ABE5-DC3B8742F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36B8-49D2-4986-92B3-9E14C59A62BD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AEC1-BD79-454D-ABE5-DC3B8742F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36B8-49D2-4986-92B3-9E14C59A62BD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AEC1-BD79-454D-ABE5-DC3B8742F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36B8-49D2-4986-92B3-9E14C59A62BD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AEC1-BD79-454D-ABE5-DC3B8742F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36B8-49D2-4986-92B3-9E14C59A62BD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AEC1-BD79-454D-ABE5-DC3B8742F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36B8-49D2-4986-92B3-9E14C59A62BD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AEC1-BD79-454D-ABE5-DC3B8742F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36B8-49D2-4986-92B3-9E14C59A62BD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DAEC1-BD79-454D-ABE5-DC3B8742F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1000" contrast="17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Права потребителя при покупке товара</a:t>
            </a:r>
          </a:p>
        </p:txBody>
      </p:sp>
      <p:sp>
        <p:nvSpPr>
          <p:cNvPr id="3" name="Пятно 2 2"/>
          <p:cNvSpPr/>
          <p:nvPr/>
        </p:nvSpPr>
        <p:spPr>
          <a:xfrm>
            <a:off x="0" y="2348880"/>
            <a:ext cx="5904656" cy="3429000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марта – всемирный день защиты прав потребителей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3000" contrast="22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6409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</a:p>
        </p:txBody>
      </p:sp>
      <p:sp>
        <p:nvSpPr>
          <p:cNvPr id="3" name="Блок-схема: карточка 2"/>
          <p:cNvSpPr/>
          <p:nvPr/>
        </p:nvSpPr>
        <p:spPr>
          <a:xfrm>
            <a:off x="323528" y="1268760"/>
            <a:ext cx="4248472" cy="3456384"/>
          </a:xfrm>
          <a:prstGeom prst="flowChartPunchedCar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Первым потребительским обществом в России была «Большая артель», организованная декабристами на Петровском заводе в Забайкалье, произошло это 2 марта 1831 года.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этот день был принят Устав «Большой артели».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«Большой артели» присутствовали все признаки современного потребительского общества.</a:t>
            </a: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494" y="908720"/>
            <a:ext cx="264350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013176"/>
            <a:ext cx="2971070" cy="170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93278151_kooperativnyy_magazin_v_balce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700808"/>
            <a:ext cx="2557956" cy="168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MO_124829_00519_1_t218_1804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501008"/>
            <a:ext cx="435648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11960" y="61653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Петровский завод, место заключения декабристов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8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6409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</a:p>
        </p:txBody>
      </p:sp>
      <p:pic>
        <p:nvPicPr>
          <p:cNvPr id="7" name="Рисунок 6" descr="Education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268759"/>
            <a:ext cx="2183140" cy="2160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64088" y="3645024"/>
            <a:ext cx="3672408" cy="28007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Каждый год всемирный день защиты прав потребителей проходит под определенным девизом.</a:t>
            </a:r>
          </a:p>
          <a:p>
            <a:pPr algn="ctr"/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2020 год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- «Рациональный потребитель»  </a:t>
            </a:r>
          </a:p>
          <a:p>
            <a:pPr algn="ctr"/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2021 год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«Борьба с загрязнением пластиковыми материалами»</a:t>
            </a:r>
          </a:p>
          <a:p>
            <a:pPr algn="ctr"/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Fair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Справедливые цифровые финансовые услуги»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268760"/>
            <a:ext cx="4824536" cy="37856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1992 году Верховный совет РСФСР принял первый в истории России закон направленный на защиту граждан РФ, имеющих намерение заказать или приобрести какой-либо товар или услугу.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 получил название «Закон о защите прав потребителей».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Базовые принципы Кодекса потребителя с этого момента были закреплены законодательно.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Однако, даже тогда, Всемирный день прав потребителя в России отмечался полуофициально, и лишь вступление страны во Всемирную Организацию Союза потребителей дало этому дню должный статус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25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РФ от 07.02.1992 N 2300-1 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защите прав потребителей»</a:t>
            </a:r>
          </a:p>
        </p:txBody>
      </p:sp>
      <p:pic>
        <p:nvPicPr>
          <p:cNvPr id="3" name="Рисунок 2" descr="1yGypnqgic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907078"/>
            <a:ext cx="4283968" cy="95092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3463963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79912" y="1268760"/>
            <a:ext cx="3168352" cy="45858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потребитель и продавец?</a:t>
            </a:r>
          </a:p>
          <a:p>
            <a:r>
              <a:rPr lang="ru-RU" sz="13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гражданин, который имеет намерение заказать или приобрести товар, вид услуги или выполнение работы</a:t>
            </a:r>
          </a:p>
          <a:p>
            <a:r>
              <a:rPr lang="ru-RU" sz="13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Изготовитель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организация, предприятие, учреждение или предприниматель, производящий товары для реализации потребителям</a:t>
            </a:r>
          </a:p>
          <a:p>
            <a:r>
              <a:rPr lang="ru-RU" sz="13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организация независимо от её формы собственности или предприниматель, выполняющий работы или оказывающий услуги потребителям по возмездному договору</a:t>
            </a:r>
          </a:p>
          <a:p>
            <a:r>
              <a:rPr lang="ru-RU" sz="13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организация независимо от ее организационно-правовой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формы, а также индивидуальный предприниматель, реализующие товары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потребителям по договору купли-продажи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ee18-8faa-4dd1-af4f-591ac7333b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124744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olor-background-of-executive-man-with-shopping-cart_18591-34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2420888"/>
            <a:ext cx="1512168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dd3e765df5340169362d0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4221088"/>
            <a:ext cx="1378234" cy="1104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2000" contrast="25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856984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Права потребителей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547664" y="1340768"/>
          <a:ext cx="6096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1052736"/>
            <a:ext cx="151216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20-08-18_20-25-51-1024x83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6336" y="2996952"/>
            <a:ext cx="144016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30b069408a6e0a55c529961bdd3f239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4288" y="5229200"/>
            <a:ext cx="1484784" cy="140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9e42c61dd1dab906fc77ee2b7ef8a3c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504" y="5301208"/>
            <a:ext cx="2232248" cy="127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cale_1200-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504" y="3140968"/>
            <a:ext cx="161967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5ca5a1452eabb2138f661e4129e7835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521" y="1254496"/>
            <a:ext cx="1584176" cy="116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4000" contrast="21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856984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Права потребителей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179512" y="1268760"/>
            <a:ext cx="1944216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Право на качество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11560" y="2348880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475656" y="2348880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852936"/>
            <a:ext cx="129614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Качественный товар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9632" y="2852936"/>
            <a:ext cx="1296144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Качественно оказанная услуга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2483768" y="1268760"/>
            <a:ext cx="1944216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Право на безопасность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059832" y="2204864"/>
            <a:ext cx="72008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491880" y="2204864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851920" y="2204864"/>
            <a:ext cx="72008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27784" y="2780928"/>
            <a:ext cx="1872208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Товар или услуги не опасны для жизни, здоровья, имущества, окружающей среды</a:t>
            </a:r>
          </a:p>
        </p:txBody>
      </p:sp>
      <p:sp>
        <p:nvSpPr>
          <p:cNvPr id="22" name="Облако 21"/>
          <p:cNvSpPr/>
          <p:nvPr/>
        </p:nvSpPr>
        <p:spPr>
          <a:xfrm>
            <a:off x="4644008" y="1268760"/>
            <a:ext cx="1944216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Право на информацию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292080" y="2276872"/>
            <a:ext cx="7200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652120" y="2276872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940152" y="2276872"/>
            <a:ext cx="7200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44008" y="2780928"/>
            <a:ext cx="2232248" cy="11695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Достоверная информация о том что, когда, как и кем произведено, кто продает, а также условия приобретения товара</a:t>
            </a:r>
          </a:p>
        </p:txBody>
      </p:sp>
      <p:sp>
        <p:nvSpPr>
          <p:cNvPr id="33" name="Облако 32"/>
          <p:cNvSpPr/>
          <p:nvPr/>
        </p:nvSpPr>
        <p:spPr>
          <a:xfrm>
            <a:off x="7092280" y="1268760"/>
            <a:ext cx="1800200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Право на возмещение ущерба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7668344" y="2276872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028384" y="2276872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244408" y="2276872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36296" y="2780928"/>
            <a:ext cx="1728192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нарушение прав потребителя, продавец, исполнитель или изготовитель несет ответственность</a:t>
            </a:r>
          </a:p>
        </p:txBody>
      </p:sp>
      <p:sp>
        <p:nvSpPr>
          <p:cNvPr id="42" name="Облако 41"/>
          <p:cNvSpPr/>
          <p:nvPr/>
        </p:nvSpPr>
        <p:spPr>
          <a:xfrm>
            <a:off x="179512" y="4725144"/>
            <a:ext cx="2160240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Общественная защита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979712" y="5877272"/>
            <a:ext cx="64807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195736" y="5661248"/>
            <a:ext cx="648072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411760" y="5517232"/>
            <a:ext cx="504056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2987824" y="5445224"/>
            <a:ext cx="5112568" cy="11695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Осуществляется организациями потребителей.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Они могут объединяться в союзы, конфедерации и т. д.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Так, в настоящее время на территории России существует общественная организация «Союз потребителей Российской Федерации».</a:t>
            </a:r>
          </a:p>
        </p:txBody>
      </p:sp>
      <p:pic>
        <p:nvPicPr>
          <p:cNvPr id="55" name="Рисунок 5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077072"/>
            <a:ext cx="2016275" cy="119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23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удовлетворения требований потребителя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r="2263" b="2568"/>
          <a:stretch/>
        </p:blipFill>
        <p:spPr>
          <a:xfrm>
            <a:off x="107505" y="2204865"/>
            <a:ext cx="3024335" cy="30033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15935" r="6537" b="14308"/>
          <a:stretch/>
        </p:blipFill>
        <p:spPr>
          <a:xfrm>
            <a:off x="3851920" y="1891271"/>
            <a:ext cx="1872208" cy="138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9000"/>
            <a:ext cx="1728192" cy="154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4305" b="18105"/>
          <a:stretch/>
        </p:blipFill>
        <p:spPr>
          <a:xfrm>
            <a:off x="3491880" y="5085184"/>
            <a:ext cx="2702671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372200" y="2276872"/>
            <a:ext cx="201622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Проведение ремонта – не более 10 дней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200" y="3356992"/>
            <a:ext cx="2520280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товара: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-(без экспертизы) не более 7 дней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-(с проведением экспертизы) не более 20 дней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0192" y="4797152"/>
            <a:ext cx="2736304" cy="18878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10 дней: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возврат за товар денежной суммы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соразмерное уменьшение цены</a:t>
            </a:r>
          </a:p>
          <a:p>
            <a:pPr>
              <a:buFontTx/>
              <a:buChar char="-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возмещение расходов на проведенный ремонт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возмещение убытков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4000" contrast="23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568952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Ответственность за нарушение прав потребителей</a:t>
            </a:r>
          </a:p>
        </p:txBody>
      </p:sp>
      <p:pic>
        <p:nvPicPr>
          <p:cNvPr id="3" name="Рисунок 2" descr="админист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5301208"/>
            <a:ext cx="1966785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9412-20162808-08281478590082-4697226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484784"/>
            <a:ext cx="226825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1556792"/>
            <a:ext cx="6192688" cy="18774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Кодекс Российской Федерации об административных правонарушениях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Нарушение права потребителя на получение информации – штраф на должностных лиц от 500 до 1000 рублей, на юридических лиц – от 5000 до 10000 рублей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Включение в договор условий, ущемляющих права потребителя – штраф на должностных лиц от 1000 до 2000 рублей, на юридических лиц – от 10000 до 20000 рублей</a:t>
            </a:r>
          </a:p>
        </p:txBody>
      </p:sp>
      <p:pic>
        <p:nvPicPr>
          <p:cNvPr id="6" name="Рисунок 5" descr="7c5guCAfK4PDP8SHeAq0nyyMnc7S1m5Eg8sQ1GS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09120"/>
            <a:ext cx="1515912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63688" y="4149080"/>
            <a:ext cx="4983685" cy="25237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Федеральный закон «О защите прав потребителей»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нарушение прав потребителей, установленных законами и иными нормативными правовыми актами Российской Федерации, продавец (исполнитель, изготовитель, уполномоченная организация или уполномоченный индивидуальный предприниматель, импортер) несет административную, уголовную или гражданско-правовую ответственность в соответствии с законодательством Российской Федерации.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541</Words>
  <Application>Microsoft Office PowerPoint</Application>
  <PresentationFormat>Экран (4:3)</PresentationFormat>
  <Paragraphs>68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</dc:creator>
  <cp:lastModifiedBy>economic2</cp:lastModifiedBy>
  <cp:revision>66</cp:revision>
  <dcterms:created xsi:type="dcterms:W3CDTF">2021-03-04T13:33:46Z</dcterms:created>
  <dcterms:modified xsi:type="dcterms:W3CDTF">2022-03-28T09:50:12Z</dcterms:modified>
</cp:coreProperties>
</file>