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94" r:id="rId13"/>
    <p:sldId id="269" r:id="rId14"/>
    <p:sldId id="266" r:id="rId15"/>
    <p:sldId id="268" r:id="rId16"/>
    <p:sldId id="271" r:id="rId17"/>
    <p:sldId id="270" r:id="rId18"/>
    <p:sldId id="272" r:id="rId19"/>
    <p:sldId id="273" r:id="rId20"/>
    <p:sldId id="274" r:id="rId21"/>
    <p:sldId id="275" r:id="rId22"/>
    <p:sldId id="280" r:id="rId23"/>
    <p:sldId id="281" r:id="rId24"/>
    <p:sldId id="282" r:id="rId25"/>
    <p:sldId id="283" r:id="rId26"/>
    <p:sldId id="276" r:id="rId27"/>
    <p:sldId id="277" r:id="rId28"/>
    <p:sldId id="295" r:id="rId29"/>
    <p:sldId id="296" r:id="rId30"/>
    <p:sldId id="297" r:id="rId31"/>
    <p:sldId id="298" r:id="rId32"/>
    <p:sldId id="299" r:id="rId33"/>
    <p:sldId id="286" r:id="rId34"/>
    <p:sldId id="287" r:id="rId35"/>
    <p:sldId id="289" r:id="rId36"/>
    <p:sldId id="290" r:id="rId37"/>
    <p:sldId id="291" r:id="rId38"/>
    <p:sldId id="292" r:id="rId39"/>
    <p:sldId id="288" r:id="rId40"/>
  </p:sldIdLst>
  <p:sldSz cx="9144000" cy="590391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4717" autoAdjust="0"/>
  </p:normalViewPr>
  <p:slideViewPr>
    <p:cSldViewPr>
      <p:cViewPr varScale="1">
        <p:scale>
          <a:sx n="125" d="100"/>
          <a:sy n="125" d="100"/>
        </p:scale>
        <p:origin x="1422" y="120"/>
      </p:cViewPr>
      <p:guideLst>
        <p:guide orient="horz" pos="18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r>
              <a:rPr 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Постоянно проживающее население в разрезе поселений на 01</a:t>
            </a:r>
            <a:r>
              <a:rPr lang="ru-RU" sz="1200" u="sng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января 2024 года, человек</a:t>
            </a:r>
            <a:endParaRPr lang="ru-RU" sz="12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5.9076769247862135E-2"/>
          <c:y val="5.154639175257732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23"/>
          <c:dLbls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3196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BF-412A-B11E-15FD0328226F}"/>
                </c:ext>
              </c:extLst>
            </c:dLbl>
            <c:spPr>
              <a:gradFill rotWithShape="1">
                <a:gsLst>
                  <a:gs pos="0">
                    <a:schemeClr val="dk1">
                      <a:tint val="62000"/>
                      <a:satMod val="180000"/>
                    </a:schemeClr>
                  </a:gs>
                  <a:gs pos="65000">
                    <a:schemeClr val="dk1">
                      <a:tint val="32000"/>
                      <a:satMod val="250000"/>
                    </a:schemeClr>
                  </a:gs>
                  <a:gs pos="100000">
                    <a:schemeClr val="dk1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dk1"/>
                </a:solidFill>
                <a:prstDash val="solid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Пряжинское городское поселение</c:v>
                </c:pt>
                <c:pt idx="1">
                  <c:v>Ведлозерское сельское поселение</c:v>
                </c:pt>
                <c:pt idx="2">
                  <c:v>Крошнозерское сельское поселение</c:v>
                </c:pt>
                <c:pt idx="3">
                  <c:v>Матросское сельское поселение</c:v>
                </c:pt>
                <c:pt idx="4">
                  <c:v>Святозерское сельское поселение</c:v>
                </c:pt>
                <c:pt idx="5">
                  <c:v>Чалнинское сельское поселение</c:v>
                </c:pt>
                <c:pt idx="6">
                  <c:v>Эссойльское сельское поселение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3042</c:v>
                </c:pt>
                <c:pt idx="1">
                  <c:v>1174</c:v>
                </c:pt>
                <c:pt idx="2">
                  <c:v>367</c:v>
                </c:pt>
                <c:pt idx="3">
                  <c:v>542</c:v>
                </c:pt>
                <c:pt idx="4">
                  <c:v>581</c:v>
                </c:pt>
                <c:pt idx="5">
                  <c:v>3196</c:v>
                </c:pt>
                <c:pt idx="6">
                  <c:v>3121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7-4603-8DBD-B7427816E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262312124050603"/>
          <c:y val="0.29983277863463498"/>
          <c:w val="0.30454433634358086"/>
          <c:h val="0.62095299943177262"/>
        </c:manualLayout>
      </c:layout>
      <c:overlay val="0"/>
      <c:txPr>
        <a:bodyPr/>
        <a:lstStyle/>
        <a:p>
          <a:pPr>
            <a:defRPr sz="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87777813047227"/>
          <c:y val="4.1319302909387942E-2"/>
          <c:w val="0.83797602034117424"/>
          <c:h val="0.74615405544508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7030A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DDD2-4C14-B359-0C24DDDDAD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DD2-4C14-B359-0C24DDDDAD0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DDD2-4C14-B359-0C24DDDDAD0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DD2-4C14-B359-0C24DDDDAD0A}"/>
              </c:ext>
            </c:extLst>
          </c:dPt>
          <c:cat>
            <c:strRef>
              <c:f>Лист1!$A$2:$A$8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94</c:v>
                </c:pt>
                <c:pt idx="1">
                  <c:v>98</c:v>
                </c:pt>
                <c:pt idx="2">
                  <c:v>105</c:v>
                </c:pt>
                <c:pt idx="3">
                  <c:v>69</c:v>
                </c:pt>
                <c:pt idx="4">
                  <c:v>61</c:v>
                </c:pt>
                <c:pt idx="5">
                  <c:v>93</c:v>
                </c:pt>
                <c:pt idx="6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D2-4C14-B359-0C24DDDDAD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5-DDD2-4C14-B359-0C24DDDDA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101568"/>
        <c:axId val="165103104"/>
      </c:barChart>
      <c:catAx>
        <c:axId val="16510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103104"/>
        <c:crosses val="autoZero"/>
        <c:auto val="1"/>
        <c:lblAlgn val="ctr"/>
        <c:lblOffset val="100"/>
        <c:noMultiLvlLbl val="0"/>
      </c:catAx>
      <c:valAx>
        <c:axId val="165103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101568"/>
        <c:crosses val="autoZero"/>
        <c:crossBetween val="between"/>
      </c:valAx>
      <c:spPr>
        <a:solidFill>
          <a:schemeClr val="accent1">
            <a:lumMod val="75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627184281111823E-2"/>
          <c:y val="0.18847773527809203"/>
          <c:w val="0.62456314377767286"/>
          <c:h val="0.811521823853789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BA0B-4DB9-A906-2D13DBEACBBC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A0B-4DB9-A906-2D13DBEACBBC}"/>
              </c:ext>
            </c:extLst>
          </c:dPt>
          <c:dLbls>
            <c:spPr>
              <a:gradFill rotWithShape="1">
                <a:gsLst>
                  <a:gs pos="0">
                    <a:schemeClr val="dk1">
                      <a:tint val="62000"/>
                      <a:satMod val="180000"/>
                    </a:schemeClr>
                  </a:gs>
                  <a:gs pos="65000">
                    <a:schemeClr val="dk1">
                      <a:tint val="32000"/>
                      <a:satMod val="250000"/>
                    </a:schemeClr>
                  </a:gs>
                  <a:gs pos="100000">
                    <a:schemeClr val="dk1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dk1"/>
                </a:solidFill>
                <a:prstDash val="solid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Среднесписочная численность работников</c:v>
                </c:pt>
                <c:pt idx="1">
                  <c:v>Численность наемных работников МСП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5063</c:v>
                </c:pt>
                <c:pt idx="1">
                  <c:v>1917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B-4DB9-A906-2D13DBEACB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287382319839269"/>
          <c:y val="4.8277969114542789E-3"/>
          <c:w val="0.34412148650149976"/>
          <c:h val="0.55294856127096959"/>
        </c:manualLayout>
      </c:layout>
      <c:overlay val="0"/>
      <c:spPr>
        <a:gradFill rotWithShape="1">
          <a:gsLst>
            <a:gs pos="0">
              <a:schemeClr val="dk1">
                <a:tint val="62000"/>
                <a:satMod val="180000"/>
              </a:schemeClr>
            </a:gs>
            <a:gs pos="65000">
              <a:schemeClr val="dk1">
                <a:tint val="32000"/>
                <a:satMod val="250000"/>
              </a:schemeClr>
            </a:gs>
            <a:gs pos="100000">
              <a:schemeClr val="dk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dk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DC3833-4E1A-4DDA-8A85-F37651B40EE6}" type="doc">
      <dgm:prSet loTypeId="urn:microsoft.com/office/officeart/2005/8/layout/vList6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B1BB57-F339-4F3F-BD2D-9254C4F86CED}">
      <dgm:prSet phldrT="[Текст]" custT="1"/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  <a:p>
          <a:endParaRPr lang="ru-RU" sz="1400" dirty="0"/>
        </a:p>
      </dgm:t>
    </dgm:pt>
    <dgm:pt modelId="{98D37ECB-A168-4C0D-A6A2-1754010BA307}" type="parTrans" cxnId="{47675AD4-1C21-44CD-AB9D-D381ADB5BA2C}">
      <dgm:prSet/>
      <dgm:spPr/>
      <dgm:t>
        <a:bodyPr/>
        <a:lstStyle/>
        <a:p>
          <a:endParaRPr lang="ru-RU"/>
        </a:p>
      </dgm:t>
    </dgm:pt>
    <dgm:pt modelId="{E40E2A3B-5407-4C00-AE5B-8D26B94E557A}" type="sibTrans" cxnId="{47675AD4-1C21-44CD-AB9D-D381ADB5BA2C}">
      <dgm:prSet/>
      <dgm:spPr/>
      <dgm:t>
        <a:bodyPr/>
        <a:lstStyle/>
        <a:p>
          <a:endParaRPr lang="ru-RU"/>
        </a:p>
      </dgm:t>
    </dgm:pt>
    <dgm:pt modelId="{C5431EAC-8C5F-452C-A506-BEDA79FA82B9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>
              <a:latin typeface="Times New Roman" pitchFamily="18" charset="0"/>
              <a:cs typeface="Times New Roman" pitchFamily="18" charset="0"/>
            </a:rPr>
            <a:t>97 родилось</a:t>
          </a:r>
        </a:p>
      </dgm:t>
    </dgm:pt>
    <dgm:pt modelId="{7190C3B9-A270-41ED-A962-DA520D2312EA}" type="parTrans" cxnId="{8FCA975F-3D9C-4520-BCAD-765C215BF8BE}">
      <dgm:prSet/>
      <dgm:spPr/>
      <dgm:t>
        <a:bodyPr/>
        <a:lstStyle/>
        <a:p>
          <a:endParaRPr lang="ru-RU"/>
        </a:p>
      </dgm:t>
    </dgm:pt>
    <dgm:pt modelId="{5FE27C04-0632-4BC4-B144-FCC4F0C5817C}" type="sibTrans" cxnId="{8FCA975F-3D9C-4520-BCAD-765C215BF8BE}">
      <dgm:prSet/>
      <dgm:spPr/>
      <dgm:t>
        <a:bodyPr/>
        <a:lstStyle/>
        <a:p>
          <a:endParaRPr lang="ru-RU"/>
        </a:p>
      </dgm:t>
    </dgm:pt>
    <dgm:pt modelId="{859DED69-C5E9-4AF4-AFA5-E51BF70CFB8E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237 умерло</a:t>
          </a:r>
        </a:p>
      </dgm:t>
    </dgm:pt>
    <dgm:pt modelId="{62093653-00B9-4888-A955-8758364CA7C8}" type="parTrans" cxnId="{60020B5C-CBA6-4768-B207-227AC7C50856}">
      <dgm:prSet/>
      <dgm:spPr/>
      <dgm:t>
        <a:bodyPr/>
        <a:lstStyle/>
        <a:p>
          <a:endParaRPr lang="ru-RU"/>
        </a:p>
      </dgm:t>
    </dgm:pt>
    <dgm:pt modelId="{201FFB99-4253-46E5-B39B-E2E0B6E93557}" type="sibTrans" cxnId="{60020B5C-CBA6-4768-B207-227AC7C50856}">
      <dgm:prSet/>
      <dgm:spPr/>
      <dgm:t>
        <a:bodyPr/>
        <a:lstStyle/>
        <a:p>
          <a:endParaRPr lang="ru-RU"/>
        </a:p>
      </dgm:t>
    </dgm:pt>
    <dgm:pt modelId="{803237CB-CEA7-4C67-A1EA-0657C6BF188C}">
      <dgm:prSet phldrT="[Текст]" custT="1"/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</a:p>
        <a:p>
          <a:endParaRPr lang="ru-RU" sz="1400" dirty="0"/>
        </a:p>
      </dgm:t>
    </dgm:pt>
    <dgm:pt modelId="{64103425-B4A6-4ABE-9030-A53D8FEE2D23}" type="parTrans" cxnId="{6B87D09A-E9BF-42C8-94D1-1E9D1661792E}">
      <dgm:prSet/>
      <dgm:spPr/>
      <dgm:t>
        <a:bodyPr/>
        <a:lstStyle/>
        <a:p>
          <a:endParaRPr lang="ru-RU"/>
        </a:p>
      </dgm:t>
    </dgm:pt>
    <dgm:pt modelId="{A39DFB3F-7CB5-4618-A6FC-09C741B6D07C}" type="sibTrans" cxnId="{6B87D09A-E9BF-42C8-94D1-1E9D1661792E}">
      <dgm:prSet/>
      <dgm:spPr/>
      <dgm:t>
        <a:bodyPr/>
        <a:lstStyle/>
        <a:p>
          <a:endParaRPr lang="ru-RU"/>
        </a:p>
      </dgm:t>
    </dgm:pt>
    <dgm:pt modelId="{5E8C773E-A7BA-4EE6-99C7-8A4C343EDBA8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 82 родилось</a:t>
          </a:r>
        </a:p>
      </dgm:t>
    </dgm:pt>
    <dgm:pt modelId="{39C1D9D3-0521-48E6-A696-CBC4DF25D10C}" type="parTrans" cxnId="{BB503489-DC04-4254-B49C-DC38843935DB}">
      <dgm:prSet/>
      <dgm:spPr/>
      <dgm:t>
        <a:bodyPr/>
        <a:lstStyle/>
        <a:p>
          <a:endParaRPr lang="ru-RU"/>
        </a:p>
      </dgm:t>
    </dgm:pt>
    <dgm:pt modelId="{DCFAFA9F-7311-492B-A0B7-E9997F763552}" type="sibTrans" cxnId="{BB503489-DC04-4254-B49C-DC38843935DB}">
      <dgm:prSet/>
      <dgm:spPr/>
      <dgm:t>
        <a:bodyPr/>
        <a:lstStyle/>
        <a:p>
          <a:endParaRPr lang="ru-RU"/>
        </a:p>
      </dgm:t>
    </dgm:pt>
    <dgm:pt modelId="{513D0A09-A93A-4D1B-A9DB-575A9A9A0673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 211 умерло</a:t>
          </a:r>
        </a:p>
      </dgm:t>
    </dgm:pt>
    <dgm:pt modelId="{73720B57-0C73-464F-BBAE-64C11D00DC6C}" type="parTrans" cxnId="{104EA4A2-342D-4D27-82A5-91428CBEA4AD}">
      <dgm:prSet/>
      <dgm:spPr/>
      <dgm:t>
        <a:bodyPr/>
        <a:lstStyle/>
        <a:p>
          <a:endParaRPr lang="ru-RU"/>
        </a:p>
      </dgm:t>
    </dgm:pt>
    <dgm:pt modelId="{AA42D4B8-ADEE-441F-91B4-3BC070B6C9CE}" type="sibTrans" cxnId="{104EA4A2-342D-4D27-82A5-91428CBEA4AD}">
      <dgm:prSet/>
      <dgm:spPr/>
      <dgm:t>
        <a:bodyPr/>
        <a:lstStyle/>
        <a:p>
          <a:endParaRPr lang="ru-RU"/>
        </a:p>
      </dgm:t>
    </dgm:pt>
    <dgm:pt modelId="{DCA5A960-217B-4F55-A160-CDFBB9202DB0}" type="pres">
      <dgm:prSet presAssocID="{46DC3833-4E1A-4DDA-8A85-F37651B40EE6}" presName="Name0" presStyleCnt="0">
        <dgm:presLayoutVars>
          <dgm:dir/>
          <dgm:animLvl val="lvl"/>
          <dgm:resizeHandles/>
        </dgm:presLayoutVars>
      </dgm:prSet>
      <dgm:spPr/>
    </dgm:pt>
    <dgm:pt modelId="{6171403C-54AA-443A-821F-35139F6777F2}" type="pres">
      <dgm:prSet presAssocID="{BFB1BB57-F339-4F3F-BD2D-9254C4F86CED}" presName="linNode" presStyleCnt="0"/>
      <dgm:spPr/>
    </dgm:pt>
    <dgm:pt modelId="{ABE744D5-C72C-42C5-9806-E2AE0AE1A81D}" type="pres">
      <dgm:prSet presAssocID="{BFB1BB57-F339-4F3F-BD2D-9254C4F86CED}" presName="parentShp" presStyleLbl="node1" presStyleIdx="0" presStyleCnt="2">
        <dgm:presLayoutVars>
          <dgm:bulletEnabled val="1"/>
        </dgm:presLayoutVars>
      </dgm:prSet>
      <dgm:spPr/>
    </dgm:pt>
    <dgm:pt modelId="{4443DC26-3FE2-4EB6-82F6-F50679B6F8F4}" type="pres">
      <dgm:prSet presAssocID="{BFB1BB57-F339-4F3F-BD2D-9254C4F86CED}" presName="childShp" presStyleLbl="bgAccFollowNode1" presStyleIdx="0" presStyleCnt="2">
        <dgm:presLayoutVars>
          <dgm:bulletEnabled val="1"/>
        </dgm:presLayoutVars>
      </dgm:prSet>
      <dgm:spPr/>
    </dgm:pt>
    <dgm:pt modelId="{C5D37685-59A7-451A-BC3D-1834BA0A22D7}" type="pres">
      <dgm:prSet presAssocID="{E40E2A3B-5407-4C00-AE5B-8D26B94E557A}" presName="spacing" presStyleCnt="0"/>
      <dgm:spPr/>
    </dgm:pt>
    <dgm:pt modelId="{B0B54E1D-AC27-4719-B331-5BE5BCF535F6}" type="pres">
      <dgm:prSet presAssocID="{803237CB-CEA7-4C67-A1EA-0657C6BF188C}" presName="linNode" presStyleCnt="0"/>
      <dgm:spPr/>
    </dgm:pt>
    <dgm:pt modelId="{B6E18063-4147-4321-A122-5A6025915C9B}" type="pres">
      <dgm:prSet presAssocID="{803237CB-CEA7-4C67-A1EA-0657C6BF188C}" presName="parentShp" presStyleLbl="node1" presStyleIdx="1" presStyleCnt="2">
        <dgm:presLayoutVars>
          <dgm:bulletEnabled val="1"/>
        </dgm:presLayoutVars>
      </dgm:prSet>
      <dgm:spPr/>
    </dgm:pt>
    <dgm:pt modelId="{A395C44F-ED1E-48B9-8750-11E6D6A7EFEE}" type="pres">
      <dgm:prSet presAssocID="{803237CB-CEA7-4C67-A1EA-0657C6BF188C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B450623-95F5-4BF6-84D3-C44E5DAE698A}" type="presOf" srcId="{C5431EAC-8C5F-452C-A506-BEDA79FA82B9}" destId="{4443DC26-3FE2-4EB6-82F6-F50679B6F8F4}" srcOrd="0" destOrd="0" presId="urn:microsoft.com/office/officeart/2005/8/layout/vList6"/>
    <dgm:cxn modelId="{60020B5C-CBA6-4768-B207-227AC7C50856}" srcId="{BFB1BB57-F339-4F3F-BD2D-9254C4F86CED}" destId="{859DED69-C5E9-4AF4-AFA5-E51BF70CFB8E}" srcOrd="1" destOrd="0" parTransId="{62093653-00B9-4888-A955-8758364CA7C8}" sibTransId="{201FFB99-4253-46E5-B39B-E2E0B6E93557}"/>
    <dgm:cxn modelId="{8FCA975F-3D9C-4520-BCAD-765C215BF8BE}" srcId="{BFB1BB57-F339-4F3F-BD2D-9254C4F86CED}" destId="{C5431EAC-8C5F-452C-A506-BEDA79FA82B9}" srcOrd="0" destOrd="0" parTransId="{7190C3B9-A270-41ED-A962-DA520D2312EA}" sibTransId="{5FE27C04-0632-4BC4-B144-FCC4F0C5817C}"/>
    <dgm:cxn modelId="{DADE764A-359D-4DD1-A433-2F8126C47FE8}" type="presOf" srcId="{803237CB-CEA7-4C67-A1EA-0657C6BF188C}" destId="{B6E18063-4147-4321-A122-5A6025915C9B}" srcOrd="0" destOrd="0" presId="urn:microsoft.com/office/officeart/2005/8/layout/vList6"/>
    <dgm:cxn modelId="{199E7B86-2091-4B37-AF72-EEC1C8AF3EC0}" type="presOf" srcId="{859DED69-C5E9-4AF4-AFA5-E51BF70CFB8E}" destId="{4443DC26-3FE2-4EB6-82F6-F50679B6F8F4}" srcOrd="0" destOrd="1" presId="urn:microsoft.com/office/officeart/2005/8/layout/vList6"/>
    <dgm:cxn modelId="{BB503489-DC04-4254-B49C-DC38843935DB}" srcId="{803237CB-CEA7-4C67-A1EA-0657C6BF188C}" destId="{5E8C773E-A7BA-4EE6-99C7-8A4C343EDBA8}" srcOrd="0" destOrd="0" parTransId="{39C1D9D3-0521-48E6-A696-CBC4DF25D10C}" sibTransId="{DCFAFA9F-7311-492B-A0B7-E9997F763552}"/>
    <dgm:cxn modelId="{D4F3868B-DEE8-4338-8394-8C8CA54D4559}" type="presOf" srcId="{BFB1BB57-F339-4F3F-BD2D-9254C4F86CED}" destId="{ABE744D5-C72C-42C5-9806-E2AE0AE1A81D}" srcOrd="0" destOrd="0" presId="urn:microsoft.com/office/officeart/2005/8/layout/vList6"/>
    <dgm:cxn modelId="{6B87D09A-E9BF-42C8-94D1-1E9D1661792E}" srcId="{46DC3833-4E1A-4DDA-8A85-F37651B40EE6}" destId="{803237CB-CEA7-4C67-A1EA-0657C6BF188C}" srcOrd="1" destOrd="0" parTransId="{64103425-B4A6-4ABE-9030-A53D8FEE2D23}" sibTransId="{A39DFB3F-7CB5-4618-A6FC-09C741B6D07C}"/>
    <dgm:cxn modelId="{104EA4A2-342D-4D27-82A5-91428CBEA4AD}" srcId="{803237CB-CEA7-4C67-A1EA-0657C6BF188C}" destId="{513D0A09-A93A-4D1B-A9DB-575A9A9A0673}" srcOrd="1" destOrd="0" parTransId="{73720B57-0C73-464F-BBAE-64C11D00DC6C}" sibTransId="{AA42D4B8-ADEE-441F-91B4-3BC070B6C9CE}"/>
    <dgm:cxn modelId="{47675AD4-1C21-44CD-AB9D-D381ADB5BA2C}" srcId="{46DC3833-4E1A-4DDA-8A85-F37651B40EE6}" destId="{BFB1BB57-F339-4F3F-BD2D-9254C4F86CED}" srcOrd="0" destOrd="0" parTransId="{98D37ECB-A168-4C0D-A6A2-1754010BA307}" sibTransId="{E40E2A3B-5407-4C00-AE5B-8D26B94E557A}"/>
    <dgm:cxn modelId="{0B7596EB-E61B-4642-B796-C8351A96F757}" type="presOf" srcId="{46DC3833-4E1A-4DDA-8A85-F37651B40EE6}" destId="{DCA5A960-217B-4F55-A160-CDFBB9202DB0}" srcOrd="0" destOrd="0" presId="urn:microsoft.com/office/officeart/2005/8/layout/vList6"/>
    <dgm:cxn modelId="{8661E0F0-F883-473A-A06E-3D3D949A1349}" type="presOf" srcId="{513D0A09-A93A-4D1B-A9DB-575A9A9A0673}" destId="{A395C44F-ED1E-48B9-8750-11E6D6A7EFEE}" srcOrd="0" destOrd="1" presId="urn:microsoft.com/office/officeart/2005/8/layout/vList6"/>
    <dgm:cxn modelId="{15CA7CFD-070C-463E-BD62-612B38A2F00F}" type="presOf" srcId="{5E8C773E-A7BA-4EE6-99C7-8A4C343EDBA8}" destId="{A395C44F-ED1E-48B9-8750-11E6D6A7EFEE}" srcOrd="0" destOrd="0" presId="urn:microsoft.com/office/officeart/2005/8/layout/vList6"/>
    <dgm:cxn modelId="{890A773D-CB5E-4A12-8668-AF2EEC87427E}" type="presParOf" srcId="{DCA5A960-217B-4F55-A160-CDFBB9202DB0}" destId="{6171403C-54AA-443A-821F-35139F6777F2}" srcOrd="0" destOrd="0" presId="urn:microsoft.com/office/officeart/2005/8/layout/vList6"/>
    <dgm:cxn modelId="{6057193F-AA6E-4D76-A7D6-46EEB332576B}" type="presParOf" srcId="{6171403C-54AA-443A-821F-35139F6777F2}" destId="{ABE744D5-C72C-42C5-9806-E2AE0AE1A81D}" srcOrd="0" destOrd="0" presId="urn:microsoft.com/office/officeart/2005/8/layout/vList6"/>
    <dgm:cxn modelId="{050365A6-F29D-4141-9F22-99E795327945}" type="presParOf" srcId="{6171403C-54AA-443A-821F-35139F6777F2}" destId="{4443DC26-3FE2-4EB6-82F6-F50679B6F8F4}" srcOrd="1" destOrd="0" presId="urn:microsoft.com/office/officeart/2005/8/layout/vList6"/>
    <dgm:cxn modelId="{96DE582D-BB35-4F1A-821B-EB61E4A58CD0}" type="presParOf" srcId="{DCA5A960-217B-4F55-A160-CDFBB9202DB0}" destId="{C5D37685-59A7-451A-BC3D-1834BA0A22D7}" srcOrd="1" destOrd="0" presId="urn:microsoft.com/office/officeart/2005/8/layout/vList6"/>
    <dgm:cxn modelId="{DF4430F9-2BDF-468D-9B9E-AB5DA5CCFBED}" type="presParOf" srcId="{DCA5A960-217B-4F55-A160-CDFBB9202DB0}" destId="{B0B54E1D-AC27-4719-B331-5BE5BCF535F6}" srcOrd="2" destOrd="0" presId="urn:microsoft.com/office/officeart/2005/8/layout/vList6"/>
    <dgm:cxn modelId="{E247D63E-C026-4636-9576-51A0C25890A8}" type="presParOf" srcId="{B0B54E1D-AC27-4719-B331-5BE5BCF535F6}" destId="{B6E18063-4147-4321-A122-5A6025915C9B}" srcOrd="0" destOrd="0" presId="urn:microsoft.com/office/officeart/2005/8/layout/vList6"/>
    <dgm:cxn modelId="{0C3E3C60-F568-4D64-93BF-4D3C6431913C}" type="presParOf" srcId="{B0B54E1D-AC27-4719-B331-5BE5BCF535F6}" destId="{A395C44F-ED1E-48B9-8750-11E6D6A7EFE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 – строительство базы из 15 домов для отдыха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2022-2025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–в границах Пряжинского района</a:t>
          </a: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27 млн. рублей.</a:t>
          </a:r>
        </a:p>
        <a:p>
          <a:pPr algn="just"/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Планируемое  количество новых рабочих мест – 10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24751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/>
      <dgm:spPr/>
    </dgm:pt>
    <dgm:pt modelId="{934F045F-0E16-4477-B4AC-112A85FAE8DE}" type="pres">
      <dgm:prSet presAssocID="{69B92108-C69D-4A4D-A57D-E706C308B142}" presName="nodeFollowingNodes" presStyleLbl="node1" presStyleIdx="1" presStyleCnt="4" custScaleX="123106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C14B4D13-07E4-4BB7-8445-9D12D8FA64DB}" type="presOf" srcId="{50194B21-37B3-4B58-80E3-6D99F2750960}" destId="{CCC71BE5-F7A4-46DA-99CB-B9E8C678AA0D}" srcOrd="0" destOrd="0" presId="urn:microsoft.com/office/officeart/2005/8/layout/cycle3"/>
    <dgm:cxn modelId="{5F82821B-14FB-4589-B9E2-B530755D46C4}" type="presOf" srcId="{5E37B36B-ED49-44E9-93EC-D416BA3AA2F0}" destId="{53900BF6-A1C4-4D92-8172-DC85A0FE32FF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42434769-EC4D-412D-B79F-4E755CBC3041}" type="presOf" srcId="{D5D050A6-9C63-4FFB-9B15-414DDBA583FF}" destId="{A2D8E37F-821C-4627-803E-A703BFA2E068}" srcOrd="0" destOrd="0" presId="urn:microsoft.com/office/officeart/2005/8/layout/cycle3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2C3B965A-5424-4982-86F6-2838C6F96327}" type="presOf" srcId="{69B92108-C69D-4A4D-A57D-E706C308B142}" destId="{934F045F-0E16-4477-B4AC-112A85FAE8DE}" srcOrd="0" destOrd="0" presId="urn:microsoft.com/office/officeart/2005/8/layout/cycle3"/>
    <dgm:cxn modelId="{F07C3880-D0E3-43BD-B79F-DFA75A961FE0}" type="presOf" srcId="{7BD26E45-3AA9-42F6-90D7-FC92DC3F8108}" destId="{E1517CBB-C928-4A04-B818-6EEF7C45BCC2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CDEF97E1-DBCE-4675-8A01-4236EC4020DA}" type="presOf" srcId="{B261E356-912E-4F91-AB2B-6BCC1F3D0897}" destId="{6F82827B-5B60-454E-9919-7FBD8B754990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3C41B721-C3E7-466B-BFA9-26BA72789779}" type="presParOf" srcId="{A2D8E37F-821C-4627-803E-A703BFA2E068}" destId="{1414A87C-3026-49EE-BCF8-419034448AE2}" srcOrd="0" destOrd="0" presId="urn:microsoft.com/office/officeart/2005/8/layout/cycle3"/>
    <dgm:cxn modelId="{A9565125-A9CC-495A-BB51-94DDF93CA239}" type="presParOf" srcId="{1414A87C-3026-49EE-BCF8-419034448AE2}" destId="{E1517CBB-C928-4A04-B818-6EEF7C45BCC2}" srcOrd="0" destOrd="0" presId="urn:microsoft.com/office/officeart/2005/8/layout/cycle3"/>
    <dgm:cxn modelId="{A225613D-E16B-4055-883D-6F339A70A2F4}" type="presParOf" srcId="{1414A87C-3026-49EE-BCF8-419034448AE2}" destId="{53900BF6-A1C4-4D92-8172-DC85A0FE32FF}" srcOrd="1" destOrd="0" presId="urn:microsoft.com/office/officeart/2005/8/layout/cycle3"/>
    <dgm:cxn modelId="{242728A1-67D9-480C-940F-89D5CC2F7ED9}" type="presParOf" srcId="{1414A87C-3026-49EE-BCF8-419034448AE2}" destId="{934F045F-0E16-4477-B4AC-112A85FAE8DE}" srcOrd="2" destOrd="0" presId="urn:microsoft.com/office/officeart/2005/8/layout/cycle3"/>
    <dgm:cxn modelId="{DEAF0781-B4AB-43E0-8D43-606BD03A828A}" type="presParOf" srcId="{1414A87C-3026-49EE-BCF8-419034448AE2}" destId="{6F82827B-5B60-454E-9919-7FBD8B754990}" srcOrd="3" destOrd="0" presId="urn:microsoft.com/office/officeart/2005/8/layout/cycle3"/>
    <dgm:cxn modelId="{D1E72270-5C55-4275-A7C4-24C358A42A90}" type="presParOf" srcId="{1414A87C-3026-49EE-BCF8-419034448AE2}" destId="{CCC71BE5-F7A4-46DA-99CB-B9E8C678AA0D}" srcOrd="4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 – строительство базы из 15 гостевых домов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2022-2024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Пряжинский национальный муниципальный район, Эссойльское сельское поселение, район </a:t>
          </a:r>
          <a:r>
            <a:rPr lang="ru-RU" sz="11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д.Алекка</a:t>
          </a:r>
          <a:endParaRPr lang="ru-RU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100 млн. рублей.</a:t>
          </a:r>
        </a:p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- 50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24751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/>
      <dgm:spPr/>
    </dgm:pt>
    <dgm:pt modelId="{934F045F-0E16-4477-B4AC-112A85FAE8DE}" type="pres">
      <dgm:prSet presAssocID="{69B92108-C69D-4A4D-A57D-E706C308B142}" presName="nodeFollowingNodes" presStyleLbl="node1" presStyleIdx="1" presStyleCnt="4" custScaleX="107190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000E570B-355D-4EEC-BCBD-0FFB0A735785}" type="presOf" srcId="{50194B21-37B3-4B58-80E3-6D99F2750960}" destId="{CCC71BE5-F7A4-46DA-99CB-B9E8C678AA0D}" srcOrd="0" destOrd="0" presId="urn:microsoft.com/office/officeart/2005/8/layout/cycle3"/>
    <dgm:cxn modelId="{71297B12-9415-43C6-9770-C898EB73B687}" type="presOf" srcId="{7BD26E45-3AA9-42F6-90D7-FC92DC3F8108}" destId="{E1517CBB-C928-4A04-B818-6EEF7C45BCC2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D4733976-5702-4CA3-98FA-19785C58381F}" type="presOf" srcId="{B261E356-912E-4F91-AB2B-6BCC1F3D0897}" destId="{6F82827B-5B60-454E-9919-7FBD8B754990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EEB36096-7162-4A7F-A66E-150CF6EAC7AD}" type="presOf" srcId="{69B92108-C69D-4A4D-A57D-E706C308B142}" destId="{934F045F-0E16-4477-B4AC-112A85FAE8DE}" srcOrd="0" destOrd="0" presId="urn:microsoft.com/office/officeart/2005/8/layout/cycle3"/>
    <dgm:cxn modelId="{EF1868AB-3492-409D-BDF5-03735F2DFE45}" type="presOf" srcId="{5E37B36B-ED49-44E9-93EC-D416BA3AA2F0}" destId="{53900BF6-A1C4-4D92-8172-DC85A0FE32FF}" srcOrd="0" destOrd="0" presId="urn:microsoft.com/office/officeart/2005/8/layout/cycle3"/>
    <dgm:cxn modelId="{D14507F7-2895-4785-9AD4-E9A09748C558}" type="presOf" srcId="{D5D050A6-9C63-4FFB-9B15-414DDBA583FF}" destId="{A2D8E37F-821C-4627-803E-A703BFA2E068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963243F0-E90B-4F9E-BA4B-D2A3F0DD882D}" type="presParOf" srcId="{A2D8E37F-821C-4627-803E-A703BFA2E068}" destId="{1414A87C-3026-49EE-BCF8-419034448AE2}" srcOrd="0" destOrd="0" presId="urn:microsoft.com/office/officeart/2005/8/layout/cycle3"/>
    <dgm:cxn modelId="{8124D4EB-28B0-4B84-95D9-FBC74A6B5B5D}" type="presParOf" srcId="{1414A87C-3026-49EE-BCF8-419034448AE2}" destId="{E1517CBB-C928-4A04-B818-6EEF7C45BCC2}" srcOrd="0" destOrd="0" presId="urn:microsoft.com/office/officeart/2005/8/layout/cycle3"/>
    <dgm:cxn modelId="{CFDD2B96-6611-4B3C-ACF1-452471A72F83}" type="presParOf" srcId="{1414A87C-3026-49EE-BCF8-419034448AE2}" destId="{53900BF6-A1C4-4D92-8172-DC85A0FE32FF}" srcOrd="1" destOrd="0" presId="urn:microsoft.com/office/officeart/2005/8/layout/cycle3"/>
    <dgm:cxn modelId="{293A958C-CA54-40CF-BFB2-9B2F361D51C7}" type="presParOf" srcId="{1414A87C-3026-49EE-BCF8-419034448AE2}" destId="{934F045F-0E16-4477-B4AC-112A85FAE8DE}" srcOrd="2" destOrd="0" presId="urn:microsoft.com/office/officeart/2005/8/layout/cycle3"/>
    <dgm:cxn modelId="{2EB66AEC-9317-411D-8D82-D571B44CE197}" type="presParOf" srcId="{1414A87C-3026-49EE-BCF8-419034448AE2}" destId="{6F82827B-5B60-454E-9919-7FBD8B754990}" srcOrd="3" destOrd="0" presId="urn:microsoft.com/office/officeart/2005/8/layout/cycle3"/>
    <dgm:cxn modelId="{2104B5AB-A105-42E1-AA49-5A8B5C96019E}" type="presParOf" srcId="{1414A87C-3026-49EE-BCF8-419034448AE2}" destId="{CCC71BE5-F7A4-46DA-99CB-B9E8C678AA0D}" srcOrd="4" destOrd="0" presId="urn:microsoft.com/office/officeart/2005/8/layout/cycle3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отдыха,  пропускная способность будет составлять до 300 ночевок в месяц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2022-2024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</a:t>
          </a: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9,54 млн. рублей.</a:t>
          </a:r>
        </a:p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- 4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24751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/>
      <dgm:spPr/>
    </dgm:pt>
    <dgm:pt modelId="{934F045F-0E16-4477-B4AC-112A85FAE8DE}" type="pres">
      <dgm:prSet presAssocID="{69B92108-C69D-4A4D-A57D-E706C308B142}" presName="nodeFollowingNodes" presStyleLbl="node1" presStyleIdx="1" presStyleCnt="4" custScaleX="107190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000E570B-355D-4EEC-BCBD-0FFB0A735785}" type="presOf" srcId="{50194B21-37B3-4B58-80E3-6D99F2750960}" destId="{CCC71BE5-F7A4-46DA-99CB-B9E8C678AA0D}" srcOrd="0" destOrd="0" presId="urn:microsoft.com/office/officeart/2005/8/layout/cycle3"/>
    <dgm:cxn modelId="{71297B12-9415-43C6-9770-C898EB73B687}" type="presOf" srcId="{7BD26E45-3AA9-42F6-90D7-FC92DC3F8108}" destId="{E1517CBB-C928-4A04-B818-6EEF7C45BCC2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D4733976-5702-4CA3-98FA-19785C58381F}" type="presOf" srcId="{B261E356-912E-4F91-AB2B-6BCC1F3D0897}" destId="{6F82827B-5B60-454E-9919-7FBD8B754990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EEB36096-7162-4A7F-A66E-150CF6EAC7AD}" type="presOf" srcId="{69B92108-C69D-4A4D-A57D-E706C308B142}" destId="{934F045F-0E16-4477-B4AC-112A85FAE8DE}" srcOrd="0" destOrd="0" presId="urn:microsoft.com/office/officeart/2005/8/layout/cycle3"/>
    <dgm:cxn modelId="{EF1868AB-3492-409D-BDF5-03735F2DFE45}" type="presOf" srcId="{5E37B36B-ED49-44E9-93EC-D416BA3AA2F0}" destId="{53900BF6-A1C4-4D92-8172-DC85A0FE32FF}" srcOrd="0" destOrd="0" presId="urn:microsoft.com/office/officeart/2005/8/layout/cycle3"/>
    <dgm:cxn modelId="{D14507F7-2895-4785-9AD4-E9A09748C558}" type="presOf" srcId="{D5D050A6-9C63-4FFB-9B15-414DDBA583FF}" destId="{A2D8E37F-821C-4627-803E-A703BFA2E068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963243F0-E90B-4F9E-BA4B-D2A3F0DD882D}" type="presParOf" srcId="{A2D8E37F-821C-4627-803E-A703BFA2E068}" destId="{1414A87C-3026-49EE-BCF8-419034448AE2}" srcOrd="0" destOrd="0" presId="urn:microsoft.com/office/officeart/2005/8/layout/cycle3"/>
    <dgm:cxn modelId="{8124D4EB-28B0-4B84-95D9-FBC74A6B5B5D}" type="presParOf" srcId="{1414A87C-3026-49EE-BCF8-419034448AE2}" destId="{E1517CBB-C928-4A04-B818-6EEF7C45BCC2}" srcOrd="0" destOrd="0" presId="urn:microsoft.com/office/officeart/2005/8/layout/cycle3"/>
    <dgm:cxn modelId="{CFDD2B96-6611-4B3C-ACF1-452471A72F83}" type="presParOf" srcId="{1414A87C-3026-49EE-BCF8-419034448AE2}" destId="{53900BF6-A1C4-4D92-8172-DC85A0FE32FF}" srcOrd="1" destOrd="0" presId="urn:microsoft.com/office/officeart/2005/8/layout/cycle3"/>
    <dgm:cxn modelId="{293A958C-CA54-40CF-BFB2-9B2F361D51C7}" type="presParOf" srcId="{1414A87C-3026-49EE-BCF8-419034448AE2}" destId="{934F045F-0E16-4477-B4AC-112A85FAE8DE}" srcOrd="2" destOrd="0" presId="urn:microsoft.com/office/officeart/2005/8/layout/cycle3"/>
    <dgm:cxn modelId="{2EB66AEC-9317-411D-8D82-D571B44CE197}" type="presParOf" srcId="{1414A87C-3026-49EE-BCF8-419034448AE2}" destId="{6F82827B-5B60-454E-9919-7FBD8B754990}" srcOrd="3" destOrd="0" presId="urn:microsoft.com/office/officeart/2005/8/layout/cycle3"/>
    <dgm:cxn modelId="{2104B5AB-A105-42E1-AA49-5A8B5C96019E}" type="presParOf" srcId="{1414A87C-3026-49EE-BCF8-419034448AE2}" destId="{CCC71BE5-F7A4-46DA-99CB-B9E8C678AA0D}" srcOrd="4" destOrd="0" presId="urn:microsoft.com/office/officeart/2005/8/layout/cycle3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 (главный корпус – 7 номеров. Дополнительно: 6 индивидуальных домов с панорамным видом на оз. Сямозеро, 2 этап – строительство 36 гостевых домов)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2022-2025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п. Сяпся</a:t>
          </a: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66 млн. рублей.</a:t>
          </a:r>
        </a:p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- 15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59712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/>
      <dgm:spPr/>
    </dgm:pt>
    <dgm:pt modelId="{934F045F-0E16-4477-B4AC-112A85FAE8DE}" type="pres">
      <dgm:prSet presAssocID="{69B92108-C69D-4A4D-A57D-E706C308B142}" presName="nodeFollowingNodes" presStyleLbl="node1" presStyleIdx="1" presStyleCnt="4" custScaleX="107190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000E570B-355D-4EEC-BCBD-0FFB0A735785}" type="presOf" srcId="{50194B21-37B3-4B58-80E3-6D99F2750960}" destId="{CCC71BE5-F7A4-46DA-99CB-B9E8C678AA0D}" srcOrd="0" destOrd="0" presId="urn:microsoft.com/office/officeart/2005/8/layout/cycle3"/>
    <dgm:cxn modelId="{71297B12-9415-43C6-9770-C898EB73B687}" type="presOf" srcId="{7BD26E45-3AA9-42F6-90D7-FC92DC3F8108}" destId="{E1517CBB-C928-4A04-B818-6EEF7C45BCC2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D4733976-5702-4CA3-98FA-19785C58381F}" type="presOf" srcId="{B261E356-912E-4F91-AB2B-6BCC1F3D0897}" destId="{6F82827B-5B60-454E-9919-7FBD8B754990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EEB36096-7162-4A7F-A66E-150CF6EAC7AD}" type="presOf" srcId="{69B92108-C69D-4A4D-A57D-E706C308B142}" destId="{934F045F-0E16-4477-B4AC-112A85FAE8DE}" srcOrd="0" destOrd="0" presId="urn:microsoft.com/office/officeart/2005/8/layout/cycle3"/>
    <dgm:cxn modelId="{EF1868AB-3492-409D-BDF5-03735F2DFE45}" type="presOf" srcId="{5E37B36B-ED49-44E9-93EC-D416BA3AA2F0}" destId="{53900BF6-A1C4-4D92-8172-DC85A0FE32FF}" srcOrd="0" destOrd="0" presId="urn:microsoft.com/office/officeart/2005/8/layout/cycle3"/>
    <dgm:cxn modelId="{D14507F7-2895-4785-9AD4-E9A09748C558}" type="presOf" srcId="{D5D050A6-9C63-4FFB-9B15-414DDBA583FF}" destId="{A2D8E37F-821C-4627-803E-A703BFA2E068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963243F0-E90B-4F9E-BA4B-D2A3F0DD882D}" type="presParOf" srcId="{A2D8E37F-821C-4627-803E-A703BFA2E068}" destId="{1414A87C-3026-49EE-BCF8-419034448AE2}" srcOrd="0" destOrd="0" presId="urn:microsoft.com/office/officeart/2005/8/layout/cycle3"/>
    <dgm:cxn modelId="{8124D4EB-28B0-4B84-95D9-FBC74A6B5B5D}" type="presParOf" srcId="{1414A87C-3026-49EE-BCF8-419034448AE2}" destId="{E1517CBB-C928-4A04-B818-6EEF7C45BCC2}" srcOrd="0" destOrd="0" presId="urn:microsoft.com/office/officeart/2005/8/layout/cycle3"/>
    <dgm:cxn modelId="{CFDD2B96-6611-4B3C-ACF1-452471A72F83}" type="presParOf" srcId="{1414A87C-3026-49EE-BCF8-419034448AE2}" destId="{53900BF6-A1C4-4D92-8172-DC85A0FE32FF}" srcOrd="1" destOrd="0" presId="urn:microsoft.com/office/officeart/2005/8/layout/cycle3"/>
    <dgm:cxn modelId="{293A958C-CA54-40CF-BFB2-9B2F361D51C7}" type="presParOf" srcId="{1414A87C-3026-49EE-BCF8-419034448AE2}" destId="{934F045F-0E16-4477-B4AC-112A85FAE8DE}" srcOrd="2" destOrd="0" presId="urn:microsoft.com/office/officeart/2005/8/layout/cycle3"/>
    <dgm:cxn modelId="{2EB66AEC-9317-411D-8D82-D571B44CE197}" type="presParOf" srcId="{1414A87C-3026-49EE-BCF8-419034448AE2}" destId="{6F82827B-5B60-454E-9919-7FBD8B754990}" srcOrd="3" destOrd="0" presId="urn:microsoft.com/office/officeart/2005/8/layout/cycle3"/>
    <dgm:cxn modelId="{2104B5AB-A105-42E1-AA49-5A8B5C96019E}" type="presParOf" srcId="{1414A87C-3026-49EE-BCF8-419034448AE2}" destId="{CCC71BE5-F7A4-46DA-99CB-B9E8C678AA0D}" srcOrd="4" destOrd="0" presId="urn:microsoft.com/office/officeart/2005/8/layout/cycle3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отдыха, установка до 20 трехместных палаток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2022-2025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п. Матросы</a:t>
          </a: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40 млн. рублей.</a:t>
          </a:r>
        </a:p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- 9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59712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/>
      <dgm:spPr/>
    </dgm:pt>
    <dgm:pt modelId="{934F045F-0E16-4477-B4AC-112A85FAE8DE}" type="pres">
      <dgm:prSet presAssocID="{69B92108-C69D-4A4D-A57D-E706C308B142}" presName="nodeFollowingNodes" presStyleLbl="node1" presStyleIdx="1" presStyleCnt="4" custScaleX="107190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000E570B-355D-4EEC-BCBD-0FFB0A735785}" type="presOf" srcId="{50194B21-37B3-4B58-80E3-6D99F2750960}" destId="{CCC71BE5-F7A4-46DA-99CB-B9E8C678AA0D}" srcOrd="0" destOrd="0" presId="urn:microsoft.com/office/officeart/2005/8/layout/cycle3"/>
    <dgm:cxn modelId="{71297B12-9415-43C6-9770-C898EB73B687}" type="presOf" srcId="{7BD26E45-3AA9-42F6-90D7-FC92DC3F8108}" destId="{E1517CBB-C928-4A04-B818-6EEF7C45BCC2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D4733976-5702-4CA3-98FA-19785C58381F}" type="presOf" srcId="{B261E356-912E-4F91-AB2B-6BCC1F3D0897}" destId="{6F82827B-5B60-454E-9919-7FBD8B754990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EEB36096-7162-4A7F-A66E-150CF6EAC7AD}" type="presOf" srcId="{69B92108-C69D-4A4D-A57D-E706C308B142}" destId="{934F045F-0E16-4477-B4AC-112A85FAE8DE}" srcOrd="0" destOrd="0" presId="urn:microsoft.com/office/officeart/2005/8/layout/cycle3"/>
    <dgm:cxn modelId="{EF1868AB-3492-409D-BDF5-03735F2DFE45}" type="presOf" srcId="{5E37B36B-ED49-44E9-93EC-D416BA3AA2F0}" destId="{53900BF6-A1C4-4D92-8172-DC85A0FE32FF}" srcOrd="0" destOrd="0" presId="urn:microsoft.com/office/officeart/2005/8/layout/cycle3"/>
    <dgm:cxn modelId="{D14507F7-2895-4785-9AD4-E9A09748C558}" type="presOf" srcId="{D5D050A6-9C63-4FFB-9B15-414DDBA583FF}" destId="{A2D8E37F-821C-4627-803E-A703BFA2E068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963243F0-E90B-4F9E-BA4B-D2A3F0DD882D}" type="presParOf" srcId="{A2D8E37F-821C-4627-803E-A703BFA2E068}" destId="{1414A87C-3026-49EE-BCF8-419034448AE2}" srcOrd="0" destOrd="0" presId="urn:microsoft.com/office/officeart/2005/8/layout/cycle3"/>
    <dgm:cxn modelId="{8124D4EB-28B0-4B84-95D9-FBC74A6B5B5D}" type="presParOf" srcId="{1414A87C-3026-49EE-BCF8-419034448AE2}" destId="{E1517CBB-C928-4A04-B818-6EEF7C45BCC2}" srcOrd="0" destOrd="0" presId="urn:microsoft.com/office/officeart/2005/8/layout/cycle3"/>
    <dgm:cxn modelId="{CFDD2B96-6611-4B3C-ACF1-452471A72F83}" type="presParOf" srcId="{1414A87C-3026-49EE-BCF8-419034448AE2}" destId="{53900BF6-A1C4-4D92-8172-DC85A0FE32FF}" srcOrd="1" destOrd="0" presId="urn:microsoft.com/office/officeart/2005/8/layout/cycle3"/>
    <dgm:cxn modelId="{293A958C-CA54-40CF-BFB2-9B2F361D51C7}" type="presParOf" srcId="{1414A87C-3026-49EE-BCF8-419034448AE2}" destId="{934F045F-0E16-4477-B4AC-112A85FAE8DE}" srcOrd="2" destOrd="0" presId="urn:microsoft.com/office/officeart/2005/8/layout/cycle3"/>
    <dgm:cxn modelId="{2EB66AEC-9317-411D-8D82-D571B44CE197}" type="presParOf" srcId="{1414A87C-3026-49EE-BCF8-419034448AE2}" destId="{6F82827B-5B60-454E-9919-7FBD8B754990}" srcOrd="3" destOrd="0" presId="urn:microsoft.com/office/officeart/2005/8/layout/cycle3"/>
    <dgm:cxn modelId="{2104B5AB-A105-42E1-AA49-5A8B5C96019E}" type="presParOf" srcId="{1414A87C-3026-49EE-BCF8-419034448AE2}" destId="{CCC71BE5-F7A4-46DA-99CB-B9E8C678AA0D}" srcOrd="4" destOrd="0" presId="urn:microsoft.com/office/officeart/2005/8/layout/cycle3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отдыха, строительство 6-8 гостевых домиков, предоставление банных услуг, сдача в прокат квадроциклов и снегоходов, прокат лодок. Услуги кафе. Прокат велосипедов, лыж.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2023-2025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</a:t>
          </a: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36 млн. рублей.</a:t>
          </a:r>
        </a:p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- 13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59712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 custLinFactNeighborX="105" custLinFactNeighborY="-4135"/>
      <dgm:spPr/>
    </dgm:pt>
    <dgm:pt modelId="{934F045F-0E16-4477-B4AC-112A85FAE8DE}" type="pres">
      <dgm:prSet presAssocID="{69B92108-C69D-4A4D-A57D-E706C308B142}" presName="nodeFollowingNodes" presStyleLbl="node1" presStyleIdx="1" presStyleCnt="4" custScaleX="107190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000E570B-355D-4EEC-BCBD-0FFB0A735785}" type="presOf" srcId="{50194B21-37B3-4B58-80E3-6D99F2750960}" destId="{CCC71BE5-F7A4-46DA-99CB-B9E8C678AA0D}" srcOrd="0" destOrd="0" presId="urn:microsoft.com/office/officeart/2005/8/layout/cycle3"/>
    <dgm:cxn modelId="{71297B12-9415-43C6-9770-C898EB73B687}" type="presOf" srcId="{7BD26E45-3AA9-42F6-90D7-FC92DC3F8108}" destId="{E1517CBB-C928-4A04-B818-6EEF7C45BCC2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D4733976-5702-4CA3-98FA-19785C58381F}" type="presOf" srcId="{B261E356-912E-4F91-AB2B-6BCC1F3D0897}" destId="{6F82827B-5B60-454E-9919-7FBD8B754990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EEB36096-7162-4A7F-A66E-150CF6EAC7AD}" type="presOf" srcId="{69B92108-C69D-4A4D-A57D-E706C308B142}" destId="{934F045F-0E16-4477-B4AC-112A85FAE8DE}" srcOrd="0" destOrd="0" presId="urn:microsoft.com/office/officeart/2005/8/layout/cycle3"/>
    <dgm:cxn modelId="{EF1868AB-3492-409D-BDF5-03735F2DFE45}" type="presOf" srcId="{5E37B36B-ED49-44E9-93EC-D416BA3AA2F0}" destId="{53900BF6-A1C4-4D92-8172-DC85A0FE32FF}" srcOrd="0" destOrd="0" presId="urn:microsoft.com/office/officeart/2005/8/layout/cycle3"/>
    <dgm:cxn modelId="{D14507F7-2895-4785-9AD4-E9A09748C558}" type="presOf" srcId="{D5D050A6-9C63-4FFB-9B15-414DDBA583FF}" destId="{A2D8E37F-821C-4627-803E-A703BFA2E068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963243F0-E90B-4F9E-BA4B-D2A3F0DD882D}" type="presParOf" srcId="{A2D8E37F-821C-4627-803E-A703BFA2E068}" destId="{1414A87C-3026-49EE-BCF8-419034448AE2}" srcOrd="0" destOrd="0" presId="urn:microsoft.com/office/officeart/2005/8/layout/cycle3"/>
    <dgm:cxn modelId="{8124D4EB-28B0-4B84-95D9-FBC74A6B5B5D}" type="presParOf" srcId="{1414A87C-3026-49EE-BCF8-419034448AE2}" destId="{E1517CBB-C928-4A04-B818-6EEF7C45BCC2}" srcOrd="0" destOrd="0" presId="urn:microsoft.com/office/officeart/2005/8/layout/cycle3"/>
    <dgm:cxn modelId="{CFDD2B96-6611-4B3C-ACF1-452471A72F83}" type="presParOf" srcId="{1414A87C-3026-49EE-BCF8-419034448AE2}" destId="{53900BF6-A1C4-4D92-8172-DC85A0FE32FF}" srcOrd="1" destOrd="0" presId="urn:microsoft.com/office/officeart/2005/8/layout/cycle3"/>
    <dgm:cxn modelId="{293A958C-CA54-40CF-BFB2-9B2F361D51C7}" type="presParOf" srcId="{1414A87C-3026-49EE-BCF8-419034448AE2}" destId="{934F045F-0E16-4477-B4AC-112A85FAE8DE}" srcOrd="2" destOrd="0" presId="urn:microsoft.com/office/officeart/2005/8/layout/cycle3"/>
    <dgm:cxn modelId="{2EB66AEC-9317-411D-8D82-D571B44CE197}" type="presParOf" srcId="{1414A87C-3026-49EE-BCF8-419034448AE2}" destId="{6F82827B-5B60-454E-9919-7FBD8B754990}" srcOrd="3" destOrd="0" presId="urn:microsoft.com/office/officeart/2005/8/layout/cycle3"/>
    <dgm:cxn modelId="{2104B5AB-A105-42E1-AA49-5A8B5C96019E}" type="presParOf" srcId="{1414A87C-3026-49EE-BCF8-419034448AE2}" destId="{CCC71BE5-F7A4-46DA-99CB-B9E8C678AA0D}" srcOrd="4" destOrd="0" presId="urn:microsoft.com/office/officeart/2005/8/layout/cycle3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5D050A6-9C63-4FFB-9B15-414DDBA583F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26E45-3AA9-42F6-90D7-FC92DC3F810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обеспечение дорожного отдыха (размещение зданий для предоставления гостиничных услуг, размещение торговых объектов сопутствующей торговли, размещение зданий для организации общественного питания, размещение автомоек, автостоянка)</a:t>
          </a:r>
        </a:p>
      </dgm:t>
    </dgm:pt>
    <dgm:pt modelId="{44E52A4F-9909-4CF3-9592-44FD408788ED}" type="parTrans" cxnId="{EDC827FA-BF67-42F7-958D-E628C51606D3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E37B36B-ED49-44E9-93EC-D416BA3AA2F0}" type="sibTrans" cxnId="{EDC827FA-BF67-42F7-958D-E628C51606D3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261E356-912E-4F91-AB2B-6BCC1F3D0897}">
      <dgm:prSet phldrT="[Текст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r>
            <a: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 2027 года</a:t>
          </a:r>
        </a:p>
      </dgm:t>
    </dgm:pt>
    <dgm:pt modelId="{B7881100-7981-427A-819F-31E38BCBD903}" type="par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C5762E4-E9B6-454A-A248-4F2E0A054DA2}" type="sibTrans" cxnId="{72A2F11B-8FDC-49DF-B518-0A50277CD43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0194B21-37B3-4B58-80E3-6D99F275096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Святозерское сельское поселение </a:t>
          </a:r>
        </a:p>
      </dgm:t>
    </dgm:pt>
    <dgm:pt modelId="{F8C53F43-6321-43C1-8763-DAEA108F5E66}" type="par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2822DB-1D60-4735-9295-29C7E2A44B6F}" type="sibTrans" cxnId="{972A9391-6A62-47BE-8A7F-BEDCC39D427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9B92108-C69D-4A4D-A57D-E706C308B142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96 млн. рублей.</a:t>
          </a:r>
        </a:p>
        <a:p>
          <a:pPr algn="just"/>
          <a:r>
            <a: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- 50</a:t>
          </a:r>
        </a:p>
      </dgm:t>
    </dgm:pt>
    <dgm:pt modelId="{F4F04584-E4EE-4952-B89F-B67BA97F9687}" type="parTrans" cxnId="{06F5DC6A-0FF6-4083-B086-60A43CC838E2}">
      <dgm:prSet/>
      <dgm:spPr/>
      <dgm:t>
        <a:bodyPr/>
        <a:lstStyle/>
        <a:p>
          <a:endParaRPr lang="ru-RU"/>
        </a:p>
      </dgm:t>
    </dgm:pt>
    <dgm:pt modelId="{F7FFD1F8-AD36-40DC-AC52-9009BB086B73}" type="sibTrans" cxnId="{06F5DC6A-0FF6-4083-B086-60A43CC838E2}">
      <dgm:prSet/>
      <dgm:spPr/>
      <dgm:t>
        <a:bodyPr/>
        <a:lstStyle/>
        <a:p>
          <a:endParaRPr lang="ru-RU"/>
        </a:p>
      </dgm:t>
    </dgm:pt>
    <dgm:pt modelId="{A2D8E37F-821C-4627-803E-A703BFA2E068}" type="pres">
      <dgm:prSet presAssocID="{D5D050A6-9C63-4FFB-9B15-414DDBA583FF}" presName="Name0" presStyleCnt="0">
        <dgm:presLayoutVars>
          <dgm:dir/>
          <dgm:resizeHandles val="exact"/>
        </dgm:presLayoutVars>
      </dgm:prSet>
      <dgm:spPr/>
    </dgm:pt>
    <dgm:pt modelId="{1414A87C-3026-49EE-BCF8-419034448AE2}" type="pres">
      <dgm:prSet presAssocID="{D5D050A6-9C63-4FFB-9B15-414DDBA583FF}" presName="cycle" presStyleCnt="0"/>
      <dgm:spPr/>
    </dgm:pt>
    <dgm:pt modelId="{E1517CBB-C928-4A04-B818-6EEF7C45BCC2}" type="pres">
      <dgm:prSet presAssocID="{7BD26E45-3AA9-42F6-90D7-FC92DC3F8108}" presName="nodeFirstNode" presStyleLbl="node1" presStyleIdx="0" presStyleCnt="4" custScaleX="159712">
        <dgm:presLayoutVars>
          <dgm:bulletEnabled val="1"/>
        </dgm:presLayoutVars>
      </dgm:prSet>
      <dgm:spPr/>
    </dgm:pt>
    <dgm:pt modelId="{53900BF6-A1C4-4D92-8172-DC85A0FE32FF}" type="pres">
      <dgm:prSet presAssocID="{5E37B36B-ED49-44E9-93EC-D416BA3AA2F0}" presName="sibTransFirstNode" presStyleLbl="bgShp" presStyleIdx="0" presStyleCnt="1" custScaleX="114772" custLinFactNeighborX="105" custLinFactNeighborY="-4135"/>
      <dgm:spPr/>
    </dgm:pt>
    <dgm:pt modelId="{934F045F-0E16-4477-B4AC-112A85FAE8DE}" type="pres">
      <dgm:prSet presAssocID="{69B92108-C69D-4A4D-A57D-E706C308B142}" presName="nodeFollowingNodes" presStyleLbl="node1" presStyleIdx="1" presStyleCnt="4" custScaleX="107190" custScaleY="103027" custRadScaleRad="114244" custRadScaleInc="0">
        <dgm:presLayoutVars>
          <dgm:bulletEnabled val="1"/>
        </dgm:presLayoutVars>
      </dgm:prSet>
      <dgm:spPr/>
    </dgm:pt>
    <dgm:pt modelId="{6F82827B-5B60-454E-9919-7FBD8B754990}" type="pres">
      <dgm:prSet presAssocID="{B261E356-912E-4F91-AB2B-6BCC1F3D0897}" presName="nodeFollowingNodes" presStyleLbl="node1" presStyleIdx="2" presStyleCnt="4">
        <dgm:presLayoutVars>
          <dgm:bulletEnabled val="1"/>
        </dgm:presLayoutVars>
      </dgm:prSet>
      <dgm:spPr/>
    </dgm:pt>
    <dgm:pt modelId="{CCC71BE5-F7A4-46DA-99CB-B9E8C678AA0D}" type="pres">
      <dgm:prSet presAssocID="{50194B21-37B3-4B58-80E3-6D99F2750960}" presName="nodeFollowingNodes" presStyleLbl="node1" presStyleIdx="3" presStyleCnt="4" custScaleX="109421" custScaleY="103027" custRadScaleRad="113997" custRadScaleInc="0">
        <dgm:presLayoutVars>
          <dgm:bulletEnabled val="1"/>
        </dgm:presLayoutVars>
      </dgm:prSet>
      <dgm:spPr/>
    </dgm:pt>
  </dgm:ptLst>
  <dgm:cxnLst>
    <dgm:cxn modelId="{000E570B-355D-4EEC-BCBD-0FFB0A735785}" type="presOf" srcId="{50194B21-37B3-4B58-80E3-6D99F2750960}" destId="{CCC71BE5-F7A4-46DA-99CB-B9E8C678AA0D}" srcOrd="0" destOrd="0" presId="urn:microsoft.com/office/officeart/2005/8/layout/cycle3"/>
    <dgm:cxn modelId="{71297B12-9415-43C6-9770-C898EB73B687}" type="presOf" srcId="{7BD26E45-3AA9-42F6-90D7-FC92DC3F8108}" destId="{E1517CBB-C928-4A04-B818-6EEF7C45BCC2}" srcOrd="0" destOrd="0" presId="urn:microsoft.com/office/officeart/2005/8/layout/cycle3"/>
    <dgm:cxn modelId="{72A2F11B-8FDC-49DF-B518-0A50277CD43A}" srcId="{D5D050A6-9C63-4FFB-9B15-414DDBA583FF}" destId="{B261E356-912E-4F91-AB2B-6BCC1F3D0897}" srcOrd="2" destOrd="0" parTransId="{B7881100-7981-427A-819F-31E38BCBD903}" sibTransId="{8C5762E4-E9B6-454A-A248-4F2E0A054DA2}"/>
    <dgm:cxn modelId="{06F5DC6A-0FF6-4083-B086-60A43CC838E2}" srcId="{D5D050A6-9C63-4FFB-9B15-414DDBA583FF}" destId="{69B92108-C69D-4A4D-A57D-E706C308B142}" srcOrd="1" destOrd="0" parTransId="{F4F04584-E4EE-4952-B89F-B67BA97F9687}" sibTransId="{F7FFD1F8-AD36-40DC-AC52-9009BB086B73}"/>
    <dgm:cxn modelId="{D4733976-5702-4CA3-98FA-19785C58381F}" type="presOf" srcId="{B261E356-912E-4F91-AB2B-6BCC1F3D0897}" destId="{6F82827B-5B60-454E-9919-7FBD8B754990}" srcOrd="0" destOrd="0" presId="urn:microsoft.com/office/officeart/2005/8/layout/cycle3"/>
    <dgm:cxn modelId="{972A9391-6A62-47BE-8A7F-BEDCC39D427A}" srcId="{D5D050A6-9C63-4FFB-9B15-414DDBA583FF}" destId="{50194B21-37B3-4B58-80E3-6D99F2750960}" srcOrd="3" destOrd="0" parTransId="{F8C53F43-6321-43C1-8763-DAEA108F5E66}" sibTransId="{232822DB-1D60-4735-9295-29C7E2A44B6F}"/>
    <dgm:cxn modelId="{EEB36096-7162-4A7F-A66E-150CF6EAC7AD}" type="presOf" srcId="{69B92108-C69D-4A4D-A57D-E706C308B142}" destId="{934F045F-0E16-4477-B4AC-112A85FAE8DE}" srcOrd="0" destOrd="0" presId="urn:microsoft.com/office/officeart/2005/8/layout/cycle3"/>
    <dgm:cxn modelId="{EF1868AB-3492-409D-BDF5-03735F2DFE45}" type="presOf" srcId="{5E37B36B-ED49-44E9-93EC-D416BA3AA2F0}" destId="{53900BF6-A1C4-4D92-8172-DC85A0FE32FF}" srcOrd="0" destOrd="0" presId="urn:microsoft.com/office/officeart/2005/8/layout/cycle3"/>
    <dgm:cxn modelId="{D14507F7-2895-4785-9AD4-E9A09748C558}" type="presOf" srcId="{D5D050A6-9C63-4FFB-9B15-414DDBA583FF}" destId="{A2D8E37F-821C-4627-803E-A703BFA2E068}" srcOrd="0" destOrd="0" presId="urn:microsoft.com/office/officeart/2005/8/layout/cycle3"/>
    <dgm:cxn modelId="{EDC827FA-BF67-42F7-958D-E628C51606D3}" srcId="{D5D050A6-9C63-4FFB-9B15-414DDBA583FF}" destId="{7BD26E45-3AA9-42F6-90D7-FC92DC3F8108}" srcOrd="0" destOrd="0" parTransId="{44E52A4F-9909-4CF3-9592-44FD408788ED}" sibTransId="{5E37B36B-ED49-44E9-93EC-D416BA3AA2F0}"/>
    <dgm:cxn modelId="{963243F0-E90B-4F9E-BA4B-D2A3F0DD882D}" type="presParOf" srcId="{A2D8E37F-821C-4627-803E-A703BFA2E068}" destId="{1414A87C-3026-49EE-BCF8-419034448AE2}" srcOrd="0" destOrd="0" presId="urn:microsoft.com/office/officeart/2005/8/layout/cycle3"/>
    <dgm:cxn modelId="{8124D4EB-28B0-4B84-95D9-FBC74A6B5B5D}" type="presParOf" srcId="{1414A87C-3026-49EE-BCF8-419034448AE2}" destId="{E1517CBB-C928-4A04-B818-6EEF7C45BCC2}" srcOrd="0" destOrd="0" presId="urn:microsoft.com/office/officeart/2005/8/layout/cycle3"/>
    <dgm:cxn modelId="{CFDD2B96-6611-4B3C-ACF1-452471A72F83}" type="presParOf" srcId="{1414A87C-3026-49EE-BCF8-419034448AE2}" destId="{53900BF6-A1C4-4D92-8172-DC85A0FE32FF}" srcOrd="1" destOrd="0" presId="urn:microsoft.com/office/officeart/2005/8/layout/cycle3"/>
    <dgm:cxn modelId="{293A958C-CA54-40CF-BFB2-9B2F361D51C7}" type="presParOf" srcId="{1414A87C-3026-49EE-BCF8-419034448AE2}" destId="{934F045F-0E16-4477-B4AC-112A85FAE8DE}" srcOrd="2" destOrd="0" presId="urn:microsoft.com/office/officeart/2005/8/layout/cycle3"/>
    <dgm:cxn modelId="{2EB66AEC-9317-411D-8D82-D571B44CE197}" type="presParOf" srcId="{1414A87C-3026-49EE-BCF8-419034448AE2}" destId="{6F82827B-5B60-454E-9919-7FBD8B754990}" srcOrd="3" destOrd="0" presId="urn:microsoft.com/office/officeart/2005/8/layout/cycle3"/>
    <dgm:cxn modelId="{2104B5AB-A105-42E1-AA49-5A8B5C96019E}" type="presParOf" srcId="{1414A87C-3026-49EE-BCF8-419034448AE2}" destId="{CCC71BE5-F7A4-46DA-99CB-B9E8C678AA0D}" srcOrd="4" destOrd="0" presId="urn:microsoft.com/office/officeart/2005/8/layout/cycle3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CBDCAD-9DCB-4868-B697-F40AD8FCC5F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0AC16F-AF41-4205-A1A2-3CF0F635C9A8}">
      <dgm:prSet phldrT="[Текст]" custT="1"/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</dgm:t>
    </dgm:pt>
    <dgm:pt modelId="{BA935C49-BBC3-413F-9DAD-36F1B7C96CD3}" type="parTrans" cxnId="{960D3B36-9AF7-4E05-93DA-BC38A8053F10}">
      <dgm:prSet/>
      <dgm:spPr/>
      <dgm:t>
        <a:bodyPr/>
        <a:lstStyle/>
        <a:p>
          <a:endParaRPr lang="ru-RU" b="1"/>
        </a:p>
      </dgm:t>
    </dgm:pt>
    <dgm:pt modelId="{60A65FA8-AD4B-4229-A78F-F4EFCCD5E581}" type="sibTrans" cxnId="{960D3B36-9AF7-4E05-93DA-BC38A8053F10}">
      <dgm:prSet/>
      <dgm:spPr/>
      <dgm:t>
        <a:bodyPr/>
        <a:lstStyle/>
        <a:p>
          <a:endParaRPr lang="ru-RU" b="1"/>
        </a:p>
      </dgm:t>
    </dgm:pt>
    <dgm:pt modelId="{3A9D0E73-40C6-48E6-92A6-B34B424B5AE1}">
      <dgm:prSet phldrT="[Текст]" custT="1"/>
      <dgm:spPr/>
      <dgm:t>
        <a:bodyPr/>
        <a:lstStyle/>
        <a:p>
          <a:r>
            <a:rPr lang="ru-RU" sz="1000" b="1" dirty="0">
              <a:latin typeface="Times New Roman" pitchFamily="18" charset="0"/>
              <a:cs typeface="Times New Roman" pitchFamily="18" charset="0"/>
            </a:rPr>
            <a:t> 639 прибыло</a:t>
          </a:r>
        </a:p>
        <a:p>
          <a:r>
            <a:rPr lang="ru-RU" sz="1000" b="1" dirty="0">
              <a:latin typeface="Times New Roman" pitchFamily="18" charset="0"/>
              <a:cs typeface="Times New Roman" pitchFamily="18" charset="0"/>
            </a:rPr>
            <a:t> 603 выбыло</a:t>
          </a:r>
        </a:p>
      </dgm:t>
    </dgm:pt>
    <dgm:pt modelId="{1C2EE9CC-AA37-48B5-B384-EAAF455D6C68}" type="parTrans" cxnId="{B23FA9C0-B028-452A-A3D4-BCB443A41ABC}">
      <dgm:prSet/>
      <dgm:spPr/>
      <dgm:t>
        <a:bodyPr/>
        <a:lstStyle/>
        <a:p>
          <a:endParaRPr lang="ru-RU" b="1"/>
        </a:p>
      </dgm:t>
    </dgm:pt>
    <dgm:pt modelId="{A3644ED1-516C-4823-9773-5B2B3C45A5D6}" type="sibTrans" cxnId="{B23FA9C0-B028-452A-A3D4-BCB443A41ABC}">
      <dgm:prSet/>
      <dgm:spPr/>
      <dgm:t>
        <a:bodyPr/>
        <a:lstStyle/>
        <a:p>
          <a:endParaRPr lang="ru-RU" b="1"/>
        </a:p>
      </dgm:t>
    </dgm:pt>
    <dgm:pt modelId="{41D11A64-B84C-44BD-A895-424A3CD38C85}">
      <dgm:prSet phldrT="[Текст]" custT="1"/>
      <dgm:spPr/>
      <dgm:t>
        <a:bodyPr/>
        <a:lstStyle/>
        <a:p>
          <a:r>
            <a:rPr lang="ru-RU" sz="1000" b="1" dirty="0">
              <a:latin typeface="Times New Roman" pitchFamily="18" charset="0"/>
              <a:cs typeface="Times New Roman" pitchFamily="18" charset="0"/>
            </a:rPr>
            <a:t>Миграционный прирост</a:t>
          </a:r>
        </a:p>
        <a:p>
          <a:r>
            <a:rPr lang="ru-RU" sz="1000" b="1" dirty="0">
              <a:latin typeface="Times New Roman" pitchFamily="18" charset="0"/>
              <a:cs typeface="Times New Roman" pitchFamily="18" charset="0"/>
            </a:rPr>
            <a:t>36</a:t>
          </a:r>
        </a:p>
      </dgm:t>
    </dgm:pt>
    <dgm:pt modelId="{03BC3770-AFC4-4980-9BCE-DBC0307624CE}" type="parTrans" cxnId="{5AC442DD-9573-45E9-A2B4-A19106472356}">
      <dgm:prSet/>
      <dgm:spPr/>
      <dgm:t>
        <a:bodyPr/>
        <a:lstStyle/>
        <a:p>
          <a:endParaRPr lang="ru-RU" b="1"/>
        </a:p>
      </dgm:t>
    </dgm:pt>
    <dgm:pt modelId="{4AAFC4D4-9FA8-4561-B0BA-CE630776F0F6}" type="sibTrans" cxnId="{5AC442DD-9573-45E9-A2B4-A19106472356}">
      <dgm:prSet/>
      <dgm:spPr/>
      <dgm:t>
        <a:bodyPr/>
        <a:lstStyle/>
        <a:p>
          <a:endParaRPr lang="ru-RU" b="1"/>
        </a:p>
      </dgm:t>
    </dgm:pt>
    <dgm:pt modelId="{93F25A3B-EA72-4C77-9CED-E73CC46E5904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</a:p>
      </dgm:t>
    </dgm:pt>
    <dgm:pt modelId="{33ABB1A8-322C-4D7B-9692-8B51DFB6897B}" type="parTrans" cxnId="{7714523D-9F4E-48E0-9626-8E7DC4B95D80}">
      <dgm:prSet/>
      <dgm:spPr/>
      <dgm:t>
        <a:bodyPr/>
        <a:lstStyle/>
        <a:p>
          <a:endParaRPr lang="ru-RU" b="1"/>
        </a:p>
      </dgm:t>
    </dgm:pt>
    <dgm:pt modelId="{63A5B72D-E8A5-459C-A697-680433314F70}" type="sibTrans" cxnId="{7714523D-9F4E-48E0-9626-8E7DC4B95D80}">
      <dgm:prSet/>
      <dgm:spPr/>
      <dgm:t>
        <a:bodyPr/>
        <a:lstStyle/>
        <a:p>
          <a:endParaRPr lang="ru-RU" b="1"/>
        </a:p>
      </dgm:t>
    </dgm:pt>
    <dgm:pt modelId="{A5892084-388F-4F45-AD13-C1DD109D0287}" type="pres">
      <dgm:prSet presAssocID="{1BCBDCAD-9DCB-4868-B697-F40AD8FCC5F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1E01DB1-5C9D-408C-A9D4-64D20287E3AB}" type="pres">
      <dgm:prSet presAssocID="{B50AC16F-AF41-4205-A1A2-3CF0F635C9A8}" presName="horFlow" presStyleCnt="0"/>
      <dgm:spPr/>
    </dgm:pt>
    <dgm:pt modelId="{63039B66-D4C2-4A47-8439-2B7F30150F4F}" type="pres">
      <dgm:prSet presAssocID="{B50AC16F-AF41-4205-A1A2-3CF0F635C9A8}" presName="bigChev" presStyleLbl="node1" presStyleIdx="0" presStyleCnt="2"/>
      <dgm:spPr/>
    </dgm:pt>
    <dgm:pt modelId="{28B25490-94F4-4432-AD41-CEA919F94950}" type="pres">
      <dgm:prSet presAssocID="{1C2EE9CC-AA37-48B5-B384-EAAF455D6C68}" presName="parTrans" presStyleCnt="0"/>
      <dgm:spPr/>
    </dgm:pt>
    <dgm:pt modelId="{7F374B7F-B83B-4288-B13D-033E50353D4D}" type="pres">
      <dgm:prSet presAssocID="{3A9D0E73-40C6-48E6-92A6-B34B424B5AE1}" presName="node" presStyleLbl="alignAccFollowNode1" presStyleIdx="0" presStyleCnt="2">
        <dgm:presLayoutVars>
          <dgm:bulletEnabled val="1"/>
        </dgm:presLayoutVars>
      </dgm:prSet>
      <dgm:spPr/>
    </dgm:pt>
    <dgm:pt modelId="{F6662945-CBB3-40B1-90B1-742F17CA948D}" type="pres">
      <dgm:prSet presAssocID="{A3644ED1-516C-4823-9773-5B2B3C45A5D6}" presName="sibTrans" presStyleCnt="0"/>
      <dgm:spPr/>
    </dgm:pt>
    <dgm:pt modelId="{8ABC940C-E2DB-4686-8CCC-D2E29D0C13E4}" type="pres">
      <dgm:prSet presAssocID="{41D11A64-B84C-44BD-A895-424A3CD38C85}" presName="node" presStyleLbl="alignAccFollowNode1" presStyleIdx="1" presStyleCnt="2">
        <dgm:presLayoutVars>
          <dgm:bulletEnabled val="1"/>
        </dgm:presLayoutVars>
      </dgm:prSet>
      <dgm:spPr/>
    </dgm:pt>
    <dgm:pt modelId="{1A4D5E91-E974-4BCE-A9AC-89D20E6A2F42}" type="pres">
      <dgm:prSet presAssocID="{B50AC16F-AF41-4205-A1A2-3CF0F635C9A8}" presName="vSp" presStyleCnt="0"/>
      <dgm:spPr/>
    </dgm:pt>
    <dgm:pt modelId="{8A80D128-0DF1-4488-A38D-6529B6878BBF}" type="pres">
      <dgm:prSet presAssocID="{93F25A3B-EA72-4C77-9CED-E73CC46E5904}" presName="horFlow" presStyleCnt="0"/>
      <dgm:spPr/>
    </dgm:pt>
    <dgm:pt modelId="{6CFD1D3E-14CB-406C-AE66-C07D8B7C5720}" type="pres">
      <dgm:prSet presAssocID="{93F25A3B-EA72-4C77-9CED-E73CC46E5904}" presName="bigChev" presStyleLbl="node1" presStyleIdx="1" presStyleCnt="2"/>
      <dgm:spPr/>
    </dgm:pt>
  </dgm:ptLst>
  <dgm:cxnLst>
    <dgm:cxn modelId="{3B1BF707-8DAE-405A-9C75-BC659E717A1F}" type="presOf" srcId="{B50AC16F-AF41-4205-A1A2-3CF0F635C9A8}" destId="{63039B66-D4C2-4A47-8439-2B7F30150F4F}" srcOrd="0" destOrd="0" presId="urn:microsoft.com/office/officeart/2005/8/layout/lProcess3"/>
    <dgm:cxn modelId="{960D3B36-9AF7-4E05-93DA-BC38A8053F10}" srcId="{1BCBDCAD-9DCB-4868-B697-F40AD8FCC5F2}" destId="{B50AC16F-AF41-4205-A1A2-3CF0F635C9A8}" srcOrd="0" destOrd="0" parTransId="{BA935C49-BBC3-413F-9DAD-36F1B7C96CD3}" sibTransId="{60A65FA8-AD4B-4229-A78F-F4EFCCD5E581}"/>
    <dgm:cxn modelId="{7714523D-9F4E-48E0-9626-8E7DC4B95D80}" srcId="{1BCBDCAD-9DCB-4868-B697-F40AD8FCC5F2}" destId="{93F25A3B-EA72-4C77-9CED-E73CC46E5904}" srcOrd="1" destOrd="0" parTransId="{33ABB1A8-322C-4D7B-9692-8B51DFB6897B}" sibTransId="{63A5B72D-E8A5-459C-A697-680433314F70}"/>
    <dgm:cxn modelId="{8F90CB40-013D-4E2A-90A3-93D01C01D2A3}" type="presOf" srcId="{3A9D0E73-40C6-48E6-92A6-B34B424B5AE1}" destId="{7F374B7F-B83B-4288-B13D-033E50353D4D}" srcOrd="0" destOrd="0" presId="urn:microsoft.com/office/officeart/2005/8/layout/lProcess3"/>
    <dgm:cxn modelId="{B42B925E-0722-4954-A495-FAB6C0DA7DE9}" type="presOf" srcId="{1BCBDCAD-9DCB-4868-B697-F40AD8FCC5F2}" destId="{A5892084-388F-4F45-AD13-C1DD109D0287}" srcOrd="0" destOrd="0" presId="urn:microsoft.com/office/officeart/2005/8/layout/lProcess3"/>
    <dgm:cxn modelId="{A0D4417A-EEB0-46A3-A337-2347CD288F5D}" type="presOf" srcId="{93F25A3B-EA72-4C77-9CED-E73CC46E5904}" destId="{6CFD1D3E-14CB-406C-AE66-C07D8B7C5720}" srcOrd="0" destOrd="0" presId="urn:microsoft.com/office/officeart/2005/8/layout/lProcess3"/>
    <dgm:cxn modelId="{094766A2-715B-4019-8CB7-054BB4C80C49}" type="presOf" srcId="{41D11A64-B84C-44BD-A895-424A3CD38C85}" destId="{8ABC940C-E2DB-4686-8CCC-D2E29D0C13E4}" srcOrd="0" destOrd="0" presId="urn:microsoft.com/office/officeart/2005/8/layout/lProcess3"/>
    <dgm:cxn modelId="{B23FA9C0-B028-452A-A3D4-BCB443A41ABC}" srcId="{B50AC16F-AF41-4205-A1A2-3CF0F635C9A8}" destId="{3A9D0E73-40C6-48E6-92A6-B34B424B5AE1}" srcOrd="0" destOrd="0" parTransId="{1C2EE9CC-AA37-48B5-B384-EAAF455D6C68}" sibTransId="{A3644ED1-516C-4823-9773-5B2B3C45A5D6}"/>
    <dgm:cxn modelId="{5AC442DD-9573-45E9-A2B4-A19106472356}" srcId="{B50AC16F-AF41-4205-A1A2-3CF0F635C9A8}" destId="{41D11A64-B84C-44BD-A895-424A3CD38C85}" srcOrd="1" destOrd="0" parTransId="{03BC3770-AFC4-4980-9BCE-DBC0307624CE}" sibTransId="{4AAFC4D4-9FA8-4561-B0BA-CE630776F0F6}"/>
    <dgm:cxn modelId="{15CCA6F1-6220-48E4-A981-BD299B98CC05}" type="presParOf" srcId="{A5892084-388F-4F45-AD13-C1DD109D0287}" destId="{C1E01DB1-5C9D-408C-A9D4-64D20287E3AB}" srcOrd="0" destOrd="0" presId="urn:microsoft.com/office/officeart/2005/8/layout/lProcess3"/>
    <dgm:cxn modelId="{732874B0-30DA-4720-AFF7-56506BF90B15}" type="presParOf" srcId="{C1E01DB1-5C9D-408C-A9D4-64D20287E3AB}" destId="{63039B66-D4C2-4A47-8439-2B7F30150F4F}" srcOrd="0" destOrd="0" presId="urn:microsoft.com/office/officeart/2005/8/layout/lProcess3"/>
    <dgm:cxn modelId="{04E963A2-938F-4A81-8419-E85D3C4A8B6E}" type="presParOf" srcId="{C1E01DB1-5C9D-408C-A9D4-64D20287E3AB}" destId="{28B25490-94F4-4432-AD41-CEA919F94950}" srcOrd="1" destOrd="0" presId="urn:microsoft.com/office/officeart/2005/8/layout/lProcess3"/>
    <dgm:cxn modelId="{AF699FF5-8ADB-425A-A551-4DF967088881}" type="presParOf" srcId="{C1E01DB1-5C9D-408C-A9D4-64D20287E3AB}" destId="{7F374B7F-B83B-4288-B13D-033E50353D4D}" srcOrd="2" destOrd="0" presId="urn:microsoft.com/office/officeart/2005/8/layout/lProcess3"/>
    <dgm:cxn modelId="{1C7084CF-E148-4062-A4DC-61284332DAF2}" type="presParOf" srcId="{C1E01DB1-5C9D-408C-A9D4-64D20287E3AB}" destId="{F6662945-CBB3-40B1-90B1-742F17CA948D}" srcOrd="3" destOrd="0" presId="urn:microsoft.com/office/officeart/2005/8/layout/lProcess3"/>
    <dgm:cxn modelId="{EF679D93-8D3C-4088-A3B1-F99E5F028DAC}" type="presParOf" srcId="{C1E01DB1-5C9D-408C-A9D4-64D20287E3AB}" destId="{8ABC940C-E2DB-4686-8CCC-D2E29D0C13E4}" srcOrd="4" destOrd="0" presId="urn:microsoft.com/office/officeart/2005/8/layout/lProcess3"/>
    <dgm:cxn modelId="{68F7A852-1DC6-41F0-83AF-59B66DFC30F0}" type="presParOf" srcId="{A5892084-388F-4F45-AD13-C1DD109D0287}" destId="{1A4D5E91-E974-4BCE-A9AC-89D20E6A2F42}" srcOrd="1" destOrd="0" presId="urn:microsoft.com/office/officeart/2005/8/layout/lProcess3"/>
    <dgm:cxn modelId="{A832581B-544C-4A87-A7EC-5A8CDF290503}" type="presParOf" srcId="{A5892084-388F-4F45-AD13-C1DD109D0287}" destId="{8A80D128-0DF1-4488-A38D-6529B6878BBF}" srcOrd="2" destOrd="0" presId="urn:microsoft.com/office/officeart/2005/8/layout/lProcess3"/>
    <dgm:cxn modelId="{43A28FCA-F051-4210-B3E5-8B8F70C6E0E4}" type="presParOf" srcId="{8A80D128-0DF1-4488-A38D-6529B6878BBF}" destId="{6CFD1D3E-14CB-406C-AE66-C07D8B7C572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E8110-A3FD-4EFF-8669-ACDB5FD2332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22DAF5-FA98-4AAC-9558-FA9E22BF9FF2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Сельское хозяйство  37</a:t>
          </a:r>
        </a:p>
      </dgm:t>
    </dgm:pt>
    <dgm:pt modelId="{F2BD2B92-46F5-406D-89AD-469C6B938911}" type="parTrans" cxnId="{02C30BDC-D82D-436D-A78F-DF3C1899328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828822B-13F6-4726-8AB8-E9D230146801}" type="sibTrans" cxnId="{02C30BDC-D82D-436D-A78F-DF3C1899328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57FCBB-A313-4423-8CBC-8F4BDF7C3C55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Торговля, общепит 109</a:t>
          </a:r>
        </a:p>
      </dgm:t>
    </dgm:pt>
    <dgm:pt modelId="{F5C0FAB5-EAF7-416D-A203-0C1FC2B5BC0F}" type="parTrans" cxnId="{0B5405B4-854B-41B0-921F-398392A0FAF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5268D0F-4228-4A1A-8CF7-0B169F4E5E3A}" type="sibTrans" cxnId="{0B5405B4-854B-41B0-921F-398392A0FAF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3891245-B086-47E3-82E2-4F13DE5634A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Рыбная отрасль 15</a:t>
          </a:r>
        </a:p>
      </dgm:t>
    </dgm:pt>
    <dgm:pt modelId="{BA6A81CB-45C5-4465-961A-DCC004CFE01F}" type="parTrans" cxnId="{95779F6B-E7AF-4747-BC06-1A89EE5080A4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9A4B1F8-F4B4-459D-A117-5B0BCABDBF03}" type="sibTrans" cxnId="{95779F6B-E7AF-4747-BC06-1A89EE5080A4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F5F1C64-23DF-4525-893A-37817ED8715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Промышленность 36</a:t>
          </a:r>
        </a:p>
      </dgm:t>
    </dgm:pt>
    <dgm:pt modelId="{BB1485E4-D2AF-4B05-9B73-41975ED3FD2D}" type="parTrans" cxnId="{A0E36263-45C4-4071-820B-D44984C2FE2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C909FD4-BBC2-4E60-BE34-FCF0849A5DA0}" type="sibTrans" cxnId="{A0E36263-45C4-4071-820B-D44984C2FE2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E9D2A19-A6F6-4C22-B563-225048D1D71E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Лесное хозяйство 18</a:t>
          </a:r>
        </a:p>
      </dgm:t>
    </dgm:pt>
    <dgm:pt modelId="{62EFDECF-532C-47D1-9DD1-9EEACCB16142}" type="parTrans" cxnId="{0336CCB8-E8CE-402E-9B5E-0BB42B27639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EC7F269C-28A4-4218-8939-5AA31B3F2321}" type="sibTrans" cxnId="{0336CCB8-E8CE-402E-9B5E-0BB42B27639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8CA0933-5633-46AC-8B5F-F26B73D6F42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Туристическая отрасль 28</a:t>
          </a:r>
        </a:p>
      </dgm:t>
    </dgm:pt>
    <dgm:pt modelId="{16C876C1-0921-4DFB-8724-F74D68F09604}" type="parTrans" cxnId="{18D5F5DF-7419-4D09-A86D-EB1889579D8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C9C09C9-08A6-4D62-BF3E-E52084A3CAC1}" type="sibTrans" cxnId="{18D5F5DF-7419-4D09-A86D-EB1889579D8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2FCA982-189F-4FB3-906E-F864B0E8EAB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Оказание услуг 220</a:t>
          </a:r>
        </a:p>
      </dgm:t>
    </dgm:pt>
    <dgm:pt modelId="{6B8CF647-CED4-40C9-A147-D45069AAB9F1}" type="sibTrans" cxnId="{29E2B982-1429-4F27-979E-D041264F5943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1F3B6B5-916E-4DAF-8AB9-B34412F224CA}" type="parTrans" cxnId="{29E2B982-1429-4F27-979E-D041264F5943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2AF93D3E-95AC-43AB-94C9-7F3E436E0F82}" type="pres">
      <dgm:prSet presAssocID="{A5BE8110-A3FD-4EFF-8669-ACDB5FD23322}" presName="linear" presStyleCnt="0">
        <dgm:presLayoutVars>
          <dgm:dir/>
          <dgm:resizeHandles val="exact"/>
        </dgm:presLayoutVars>
      </dgm:prSet>
      <dgm:spPr/>
    </dgm:pt>
    <dgm:pt modelId="{AA1EEC2F-3B1C-4B12-AF8E-D37A80537746}" type="pres">
      <dgm:prSet presAssocID="{0A22DAF5-FA98-4AAC-9558-FA9E22BF9FF2}" presName="comp" presStyleCnt="0"/>
      <dgm:spPr/>
    </dgm:pt>
    <dgm:pt modelId="{290E62E7-5130-423B-B586-2C67EF3B7BC3}" type="pres">
      <dgm:prSet presAssocID="{0A22DAF5-FA98-4AAC-9558-FA9E22BF9FF2}" presName="box" presStyleLbl="node1" presStyleIdx="0" presStyleCnt="7"/>
      <dgm:spPr/>
    </dgm:pt>
    <dgm:pt modelId="{2CC0EFFB-EB3F-46A1-8E12-31F7E732091C}" type="pres">
      <dgm:prSet presAssocID="{0A22DAF5-FA98-4AAC-9558-FA9E22BF9FF2}" presName="img" presStyleLbl="fgImgPlace1" presStyleIdx="0" presStyleCnt="7" custScaleX="761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29829E6-A8E1-4D3C-9FC2-F09E3406263C}" type="pres">
      <dgm:prSet presAssocID="{0A22DAF5-FA98-4AAC-9558-FA9E22BF9FF2}" presName="text" presStyleLbl="node1" presStyleIdx="0" presStyleCnt="7">
        <dgm:presLayoutVars>
          <dgm:bulletEnabled val="1"/>
        </dgm:presLayoutVars>
      </dgm:prSet>
      <dgm:spPr/>
    </dgm:pt>
    <dgm:pt modelId="{F2A8697E-A3F6-486F-AD08-AF49EAD67FAA}" type="pres">
      <dgm:prSet presAssocID="{1828822B-13F6-4726-8AB8-E9D230146801}" presName="spacer" presStyleCnt="0"/>
      <dgm:spPr/>
    </dgm:pt>
    <dgm:pt modelId="{77A6C8A5-33D4-43E0-A867-B0264B32CA5D}" type="pres">
      <dgm:prSet presAssocID="{13891245-B086-47E3-82E2-4F13DE5634A5}" presName="comp" presStyleCnt="0"/>
      <dgm:spPr/>
    </dgm:pt>
    <dgm:pt modelId="{5CDF1ACD-5923-413A-B0E2-0E60B20A7606}" type="pres">
      <dgm:prSet presAssocID="{13891245-B086-47E3-82E2-4F13DE5634A5}" presName="box" presStyleLbl="node1" presStyleIdx="1" presStyleCnt="7"/>
      <dgm:spPr/>
    </dgm:pt>
    <dgm:pt modelId="{0513FC22-741C-4C13-BB81-91EF762738A7}" type="pres">
      <dgm:prSet presAssocID="{13891245-B086-47E3-82E2-4F13DE5634A5}" presName="img" presStyleLbl="fgImgPlace1" presStyleIdx="1" presStyleCnt="7" custScaleX="7615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342560-C667-4084-A470-E2060B16A2F7}" type="pres">
      <dgm:prSet presAssocID="{13891245-B086-47E3-82E2-4F13DE5634A5}" presName="text" presStyleLbl="node1" presStyleIdx="1" presStyleCnt="7">
        <dgm:presLayoutVars>
          <dgm:bulletEnabled val="1"/>
        </dgm:presLayoutVars>
      </dgm:prSet>
      <dgm:spPr/>
    </dgm:pt>
    <dgm:pt modelId="{612AEED0-60A7-467F-8ACF-3EA4A66755C8}" type="pres">
      <dgm:prSet presAssocID="{A9A4B1F8-F4B4-459D-A117-5B0BCABDBF03}" presName="spacer" presStyleCnt="0"/>
      <dgm:spPr/>
    </dgm:pt>
    <dgm:pt modelId="{18F72A6F-A7E7-4B77-AF5A-6E62E35F51FA}" type="pres">
      <dgm:prSet presAssocID="{8E9D2A19-A6F6-4C22-B563-225048D1D71E}" presName="comp" presStyleCnt="0"/>
      <dgm:spPr/>
    </dgm:pt>
    <dgm:pt modelId="{B57BD960-96ED-4CF5-BADB-5221F04C3983}" type="pres">
      <dgm:prSet presAssocID="{8E9D2A19-A6F6-4C22-B563-225048D1D71E}" presName="box" presStyleLbl="node1" presStyleIdx="2" presStyleCnt="7"/>
      <dgm:spPr/>
    </dgm:pt>
    <dgm:pt modelId="{1696A4D8-78BA-4EF0-8173-7E23EF191B0A}" type="pres">
      <dgm:prSet presAssocID="{8E9D2A19-A6F6-4C22-B563-225048D1D71E}" presName="img" presStyleLbl="fgImgPlace1" presStyleIdx="2" presStyleCnt="7" custScaleX="761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EEE1182-A45D-4A8A-BBA7-873EC7A048DC}" type="pres">
      <dgm:prSet presAssocID="{8E9D2A19-A6F6-4C22-B563-225048D1D71E}" presName="text" presStyleLbl="node1" presStyleIdx="2" presStyleCnt="7">
        <dgm:presLayoutVars>
          <dgm:bulletEnabled val="1"/>
        </dgm:presLayoutVars>
      </dgm:prSet>
      <dgm:spPr/>
    </dgm:pt>
    <dgm:pt modelId="{76BBA1DA-178B-4DF7-94DA-713AC7242DF0}" type="pres">
      <dgm:prSet presAssocID="{EC7F269C-28A4-4218-8939-5AA31B3F2321}" presName="spacer" presStyleCnt="0"/>
      <dgm:spPr/>
    </dgm:pt>
    <dgm:pt modelId="{760A6FA3-836E-4EC7-9BAE-263792BD7D56}" type="pres">
      <dgm:prSet presAssocID="{3F5F1C64-23DF-4525-893A-37817ED8715A}" presName="comp" presStyleCnt="0"/>
      <dgm:spPr/>
    </dgm:pt>
    <dgm:pt modelId="{C7C8E5EE-A4CC-4F40-B423-28EFBB28D2F3}" type="pres">
      <dgm:prSet presAssocID="{3F5F1C64-23DF-4525-893A-37817ED8715A}" presName="box" presStyleLbl="node1" presStyleIdx="3" presStyleCnt="7" custLinFactNeighborY="-87"/>
      <dgm:spPr/>
    </dgm:pt>
    <dgm:pt modelId="{450E5693-F084-477B-A41E-1152DD7C57AB}" type="pres">
      <dgm:prSet presAssocID="{3F5F1C64-23DF-4525-893A-37817ED8715A}" presName="img" presStyleLbl="fgImgPlace1" presStyleIdx="3" presStyleCnt="7" custScaleX="7615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CDD8CC1-6284-4A9C-9042-7AF37132B8D0}" type="pres">
      <dgm:prSet presAssocID="{3F5F1C64-23DF-4525-893A-37817ED8715A}" presName="text" presStyleLbl="node1" presStyleIdx="3" presStyleCnt="7">
        <dgm:presLayoutVars>
          <dgm:bulletEnabled val="1"/>
        </dgm:presLayoutVars>
      </dgm:prSet>
      <dgm:spPr/>
    </dgm:pt>
    <dgm:pt modelId="{731C2FA3-8F34-4095-82AB-ABD29674475C}" type="pres">
      <dgm:prSet presAssocID="{8C909FD4-BBC2-4E60-BE34-FCF0849A5DA0}" presName="spacer" presStyleCnt="0"/>
      <dgm:spPr/>
    </dgm:pt>
    <dgm:pt modelId="{88C9CBF4-867F-4A5D-92EA-B5871762D340}" type="pres">
      <dgm:prSet presAssocID="{F8CA0933-5633-46AC-8B5F-F26B73D6F424}" presName="comp" presStyleCnt="0"/>
      <dgm:spPr/>
    </dgm:pt>
    <dgm:pt modelId="{3884F16A-710D-4B11-ACFE-569A9DC0680A}" type="pres">
      <dgm:prSet presAssocID="{F8CA0933-5633-46AC-8B5F-F26B73D6F424}" presName="box" presStyleLbl="node1" presStyleIdx="4" presStyleCnt="7"/>
      <dgm:spPr/>
    </dgm:pt>
    <dgm:pt modelId="{DE8E24DE-2F78-4E11-8892-30A1CC6276C9}" type="pres">
      <dgm:prSet presAssocID="{F8CA0933-5633-46AC-8B5F-F26B73D6F424}" presName="img" presStyleLbl="fgImgPlace1" presStyleIdx="4" presStyleCnt="7" custScaleX="7615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69A0A33-6C87-46D3-BEF5-5AF541736B87}" type="pres">
      <dgm:prSet presAssocID="{F8CA0933-5633-46AC-8B5F-F26B73D6F424}" presName="text" presStyleLbl="node1" presStyleIdx="4" presStyleCnt="7">
        <dgm:presLayoutVars>
          <dgm:bulletEnabled val="1"/>
        </dgm:presLayoutVars>
      </dgm:prSet>
      <dgm:spPr/>
    </dgm:pt>
    <dgm:pt modelId="{784460D2-37FA-4DC2-9A5D-A92DD2F97B2F}" type="pres">
      <dgm:prSet presAssocID="{3C9C09C9-08A6-4D62-BF3E-E52084A3CAC1}" presName="spacer" presStyleCnt="0"/>
      <dgm:spPr/>
    </dgm:pt>
    <dgm:pt modelId="{554F34A3-69A9-46B9-9B62-2323ACE87E6A}" type="pres">
      <dgm:prSet presAssocID="{D2FCA982-189F-4FB3-906E-F864B0E8EAB3}" presName="comp" presStyleCnt="0"/>
      <dgm:spPr/>
    </dgm:pt>
    <dgm:pt modelId="{4DCEC4BA-51BB-447F-8D90-B7BB7A99F5D2}" type="pres">
      <dgm:prSet presAssocID="{D2FCA982-189F-4FB3-906E-F864B0E8EAB3}" presName="box" presStyleLbl="node1" presStyleIdx="5" presStyleCnt="7"/>
      <dgm:spPr/>
    </dgm:pt>
    <dgm:pt modelId="{4B74C0E1-3294-472B-9E8C-EAC6003B66EB}" type="pres">
      <dgm:prSet presAssocID="{D2FCA982-189F-4FB3-906E-F864B0E8EAB3}" presName="img" presStyleLbl="fgImgPlace1" presStyleIdx="5" presStyleCnt="7" custScaleX="7615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9E560AF5-AA53-45CE-ABA2-FF0BBBC93E97}" type="pres">
      <dgm:prSet presAssocID="{D2FCA982-189F-4FB3-906E-F864B0E8EAB3}" presName="text" presStyleLbl="node1" presStyleIdx="5" presStyleCnt="7">
        <dgm:presLayoutVars>
          <dgm:bulletEnabled val="1"/>
        </dgm:presLayoutVars>
      </dgm:prSet>
      <dgm:spPr/>
    </dgm:pt>
    <dgm:pt modelId="{FCE2B4D2-AF60-4F91-8EB1-7AEE7B3D9A3D}" type="pres">
      <dgm:prSet presAssocID="{6B8CF647-CED4-40C9-A147-D45069AAB9F1}" presName="spacer" presStyleCnt="0"/>
      <dgm:spPr/>
    </dgm:pt>
    <dgm:pt modelId="{16E027C0-6AA1-4515-8BB6-C40834BB152E}" type="pres">
      <dgm:prSet presAssocID="{3357FCBB-A313-4423-8CBC-8F4BDF7C3C55}" presName="comp" presStyleCnt="0"/>
      <dgm:spPr/>
    </dgm:pt>
    <dgm:pt modelId="{CE3941A0-5D94-435D-91C4-7ED25D0C3B5D}" type="pres">
      <dgm:prSet presAssocID="{3357FCBB-A313-4423-8CBC-8F4BDF7C3C55}" presName="box" presStyleLbl="node1" presStyleIdx="6" presStyleCnt="7"/>
      <dgm:spPr/>
    </dgm:pt>
    <dgm:pt modelId="{EA080A6F-2EFE-4DB9-A514-AF8D55D54D6D}" type="pres">
      <dgm:prSet presAssocID="{3357FCBB-A313-4423-8CBC-8F4BDF7C3C55}" presName="img" presStyleLbl="fgImgPlace1" presStyleIdx="6" presStyleCnt="7" custScaleX="76153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CA31A55E-597D-424A-835F-5C7D545B5638}" type="pres">
      <dgm:prSet presAssocID="{3357FCBB-A313-4423-8CBC-8F4BDF7C3C55}" presName="text" presStyleLbl="node1" presStyleIdx="6" presStyleCnt="7">
        <dgm:presLayoutVars>
          <dgm:bulletEnabled val="1"/>
        </dgm:presLayoutVars>
      </dgm:prSet>
      <dgm:spPr/>
    </dgm:pt>
  </dgm:ptLst>
  <dgm:cxnLst>
    <dgm:cxn modelId="{F644A216-A3DF-4A2C-BA8A-86464E49E8AF}" type="presOf" srcId="{F8CA0933-5633-46AC-8B5F-F26B73D6F424}" destId="{3884F16A-710D-4B11-ACFE-569A9DC0680A}" srcOrd="0" destOrd="0" presId="urn:microsoft.com/office/officeart/2005/8/layout/vList4"/>
    <dgm:cxn modelId="{E1F22B1C-9E45-4DC6-82B0-4AAFF028E22C}" type="presOf" srcId="{D2FCA982-189F-4FB3-906E-F864B0E8EAB3}" destId="{9E560AF5-AA53-45CE-ABA2-FF0BBBC93E97}" srcOrd="1" destOrd="0" presId="urn:microsoft.com/office/officeart/2005/8/layout/vList4"/>
    <dgm:cxn modelId="{C63AEC1D-ACBD-4A03-8879-E70D5B989076}" type="presOf" srcId="{F8CA0933-5633-46AC-8B5F-F26B73D6F424}" destId="{C69A0A33-6C87-46D3-BEF5-5AF541736B87}" srcOrd="1" destOrd="0" presId="urn:microsoft.com/office/officeart/2005/8/layout/vList4"/>
    <dgm:cxn modelId="{A0E36263-45C4-4071-820B-D44984C2FE2B}" srcId="{A5BE8110-A3FD-4EFF-8669-ACDB5FD23322}" destId="{3F5F1C64-23DF-4525-893A-37817ED8715A}" srcOrd="3" destOrd="0" parTransId="{BB1485E4-D2AF-4B05-9B73-41975ED3FD2D}" sibTransId="{8C909FD4-BBC2-4E60-BE34-FCF0849A5DA0}"/>
    <dgm:cxn modelId="{19E8D966-F55E-406C-B8E6-6E583E52E2B3}" type="presOf" srcId="{3F5F1C64-23DF-4525-893A-37817ED8715A}" destId="{5CDD8CC1-6284-4A9C-9042-7AF37132B8D0}" srcOrd="1" destOrd="0" presId="urn:microsoft.com/office/officeart/2005/8/layout/vList4"/>
    <dgm:cxn modelId="{95779F6B-E7AF-4747-BC06-1A89EE5080A4}" srcId="{A5BE8110-A3FD-4EFF-8669-ACDB5FD23322}" destId="{13891245-B086-47E3-82E2-4F13DE5634A5}" srcOrd="1" destOrd="0" parTransId="{BA6A81CB-45C5-4465-961A-DCC004CFE01F}" sibTransId="{A9A4B1F8-F4B4-459D-A117-5B0BCABDBF03}"/>
    <dgm:cxn modelId="{3B087D78-D987-4A18-A768-8EDF7E47044A}" type="presOf" srcId="{3F5F1C64-23DF-4525-893A-37817ED8715A}" destId="{C7C8E5EE-A4CC-4F40-B423-28EFBB28D2F3}" srcOrd="0" destOrd="0" presId="urn:microsoft.com/office/officeart/2005/8/layout/vList4"/>
    <dgm:cxn modelId="{29E2B982-1429-4F27-979E-D041264F5943}" srcId="{A5BE8110-A3FD-4EFF-8669-ACDB5FD23322}" destId="{D2FCA982-189F-4FB3-906E-F864B0E8EAB3}" srcOrd="5" destOrd="0" parTransId="{81F3B6B5-916E-4DAF-8AB9-B34412F224CA}" sibTransId="{6B8CF647-CED4-40C9-A147-D45069AAB9F1}"/>
    <dgm:cxn modelId="{70804C85-5621-42BD-9757-2C1BF1058675}" type="presOf" srcId="{3357FCBB-A313-4423-8CBC-8F4BDF7C3C55}" destId="{CE3941A0-5D94-435D-91C4-7ED25D0C3B5D}" srcOrd="0" destOrd="0" presId="urn:microsoft.com/office/officeart/2005/8/layout/vList4"/>
    <dgm:cxn modelId="{40325589-4CB1-4469-9752-4F5C2738AA05}" type="presOf" srcId="{0A22DAF5-FA98-4AAC-9558-FA9E22BF9FF2}" destId="{E29829E6-A8E1-4D3C-9FC2-F09E3406263C}" srcOrd="1" destOrd="0" presId="urn:microsoft.com/office/officeart/2005/8/layout/vList4"/>
    <dgm:cxn modelId="{F589D2AA-EEC5-46EF-82B7-DE3780F0F67F}" type="presOf" srcId="{13891245-B086-47E3-82E2-4F13DE5634A5}" destId="{5CDF1ACD-5923-413A-B0E2-0E60B20A7606}" srcOrd="0" destOrd="0" presId="urn:microsoft.com/office/officeart/2005/8/layout/vList4"/>
    <dgm:cxn modelId="{0B5405B4-854B-41B0-921F-398392A0FAF2}" srcId="{A5BE8110-A3FD-4EFF-8669-ACDB5FD23322}" destId="{3357FCBB-A313-4423-8CBC-8F4BDF7C3C55}" srcOrd="6" destOrd="0" parTransId="{F5C0FAB5-EAF7-416D-A203-0C1FC2B5BC0F}" sibTransId="{05268D0F-4228-4A1A-8CF7-0B169F4E5E3A}"/>
    <dgm:cxn modelId="{0336CCB8-E8CE-402E-9B5E-0BB42B276392}" srcId="{A5BE8110-A3FD-4EFF-8669-ACDB5FD23322}" destId="{8E9D2A19-A6F6-4C22-B563-225048D1D71E}" srcOrd="2" destOrd="0" parTransId="{62EFDECF-532C-47D1-9DD1-9EEACCB16142}" sibTransId="{EC7F269C-28A4-4218-8939-5AA31B3F2321}"/>
    <dgm:cxn modelId="{8AFE46BD-17CC-4A53-84E7-B74D74B82208}" type="presOf" srcId="{8E9D2A19-A6F6-4C22-B563-225048D1D71E}" destId="{B57BD960-96ED-4CF5-BADB-5221F04C3983}" srcOrd="0" destOrd="0" presId="urn:microsoft.com/office/officeart/2005/8/layout/vList4"/>
    <dgm:cxn modelId="{6353BAC1-9035-4D2F-A27F-2B791FE6DCAA}" type="presOf" srcId="{8E9D2A19-A6F6-4C22-B563-225048D1D71E}" destId="{7EEE1182-A45D-4A8A-BBA7-873EC7A048DC}" srcOrd="1" destOrd="0" presId="urn:microsoft.com/office/officeart/2005/8/layout/vList4"/>
    <dgm:cxn modelId="{F1BAC8C7-3807-436A-A973-75545626014A}" type="presOf" srcId="{D2FCA982-189F-4FB3-906E-F864B0E8EAB3}" destId="{4DCEC4BA-51BB-447F-8D90-B7BB7A99F5D2}" srcOrd="0" destOrd="0" presId="urn:microsoft.com/office/officeart/2005/8/layout/vList4"/>
    <dgm:cxn modelId="{C91D96D6-1A09-49CA-B534-3A377E44CED3}" type="presOf" srcId="{A5BE8110-A3FD-4EFF-8669-ACDB5FD23322}" destId="{2AF93D3E-95AC-43AB-94C9-7F3E436E0F82}" srcOrd="0" destOrd="0" presId="urn:microsoft.com/office/officeart/2005/8/layout/vList4"/>
    <dgm:cxn modelId="{02C30BDC-D82D-436D-A78F-DF3C1899328B}" srcId="{A5BE8110-A3FD-4EFF-8669-ACDB5FD23322}" destId="{0A22DAF5-FA98-4AAC-9558-FA9E22BF9FF2}" srcOrd="0" destOrd="0" parTransId="{F2BD2B92-46F5-406D-89AD-469C6B938911}" sibTransId="{1828822B-13F6-4726-8AB8-E9D230146801}"/>
    <dgm:cxn modelId="{18D5F5DF-7419-4D09-A86D-EB1889579D82}" srcId="{A5BE8110-A3FD-4EFF-8669-ACDB5FD23322}" destId="{F8CA0933-5633-46AC-8B5F-F26B73D6F424}" srcOrd="4" destOrd="0" parTransId="{16C876C1-0921-4DFB-8724-F74D68F09604}" sibTransId="{3C9C09C9-08A6-4D62-BF3E-E52084A3CAC1}"/>
    <dgm:cxn modelId="{92666EE5-DBFA-4CDA-B99A-0677AAF4848F}" type="presOf" srcId="{13891245-B086-47E3-82E2-4F13DE5634A5}" destId="{48342560-C667-4084-A470-E2060B16A2F7}" srcOrd="1" destOrd="0" presId="urn:microsoft.com/office/officeart/2005/8/layout/vList4"/>
    <dgm:cxn modelId="{AC34B7EB-46F1-4BCB-95D4-B311A88AB2F6}" type="presOf" srcId="{3357FCBB-A313-4423-8CBC-8F4BDF7C3C55}" destId="{CA31A55E-597D-424A-835F-5C7D545B5638}" srcOrd="1" destOrd="0" presId="urn:microsoft.com/office/officeart/2005/8/layout/vList4"/>
    <dgm:cxn modelId="{2C6C39F8-09F6-47B1-A229-025F76AC2690}" type="presOf" srcId="{0A22DAF5-FA98-4AAC-9558-FA9E22BF9FF2}" destId="{290E62E7-5130-423B-B586-2C67EF3B7BC3}" srcOrd="0" destOrd="0" presId="urn:microsoft.com/office/officeart/2005/8/layout/vList4"/>
    <dgm:cxn modelId="{9C0BC7DB-93DF-49F2-991A-E7ABFD53D0F7}" type="presParOf" srcId="{2AF93D3E-95AC-43AB-94C9-7F3E436E0F82}" destId="{AA1EEC2F-3B1C-4B12-AF8E-D37A80537746}" srcOrd="0" destOrd="0" presId="urn:microsoft.com/office/officeart/2005/8/layout/vList4"/>
    <dgm:cxn modelId="{DEB87057-275B-4BB2-A447-CDE39CD485DE}" type="presParOf" srcId="{AA1EEC2F-3B1C-4B12-AF8E-D37A80537746}" destId="{290E62E7-5130-423B-B586-2C67EF3B7BC3}" srcOrd="0" destOrd="0" presId="urn:microsoft.com/office/officeart/2005/8/layout/vList4"/>
    <dgm:cxn modelId="{3414D032-06EA-478D-95A1-AC7DF1938704}" type="presParOf" srcId="{AA1EEC2F-3B1C-4B12-AF8E-D37A80537746}" destId="{2CC0EFFB-EB3F-46A1-8E12-31F7E732091C}" srcOrd="1" destOrd="0" presId="urn:microsoft.com/office/officeart/2005/8/layout/vList4"/>
    <dgm:cxn modelId="{F50259B4-F1C9-467D-B8CC-413108911CAB}" type="presParOf" srcId="{AA1EEC2F-3B1C-4B12-AF8E-D37A80537746}" destId="{E29829E6-A8E1-4D3C-9FC2-F09E3406263C}" srcOrd="2" destOrd="0" presId="urn:microsoft.com/office/officeart/2005/8/layout/vList4"/>
    <dgm:cxn modelId="{6D59FAA9-2172-4023-9C04-726350A5B80F}" type="presParOf" srcId="{2AF93D3E-95AC-43AB-94C9-7F3E436E0F82}" destId="{F2A8697E-A3F6-486F-AD08-AF49EAD67FAA}" srcOrd="1" destOrd="0" presId="urn:microsoft.com/office/officeart/2005/8/layout/vList4"/>
    <dgm:cxn modelId="{7C59D891-8F1B-4036-9F46-DAA49118F8EF}" type="presParOf" srcId="{2AF93D3E-95AC-43AB-94C9-7F3E436E0F82}" destId="{77A6C8A5-33D4-43E0-A867-B0264B32CA5D}" srcOrd="2" destOrd="0" presId="urn:microsoft.com/office/officeart/2005/8/layout/vList4"/>
    <dgm:cxn modelId="{E5D4D9C3-E51E-4D23-9137-2966B1E21B7A}" type="presParOf" srcId="{77A6C8A5-33D4-43E0-A867-B0264B32CA5D}" destId="{5CDF1ACD-5923-413A-B0E2-0E60B20A7606}" srcOrd="0" destOrd="0" presId="urn:microsoft.com/office/officeart/2005/8/layout/vList4"/>
    <dgm:cxn modelId="{9E08EBA1-39F6-4E99-8189-F51B320253E0}" type="presParOf" srcId="{77A6C8A5-33D4-43E0-A867-B0264B32CA5D}" destId="{0513FC22-741C-4C13-BB81-91EF762738A7}" srcOrd="1" destOrd="0" presId="urn:microsoft.com/office/officeart/2005/8/layout/vList4"/>
    <dgm:cxn modelId="{C3D07EF3-BC1A-46E5-AD28-FB9462EE6F96}" type="presParOf" srcId="{77A6C8A5-33D4-43E0-A867-B0264B32CA5D}" destId="{48342560-C667-4084-A470-E2060B16A2F7}" srcOrd="2" destOrd="0" presId="urn:microsoft.com/office/officeart/2005/8/layout/vList4"/>
    <dgm:cxn modelId="{889D4EBC-B93C-45F7-A87F-9CE3CE0FA370}" type="presParOf" srcId="{2AF93D3E-95AC-43AB-94C9-7F3E436E0F82}" destId="{612AEED0-60A7-467F-8ACF-3EA4A66755C8}" srcOrd="3" destOrd="0" presId="urn:microsoft.com/office/officeart/2005/8/layout/vList4"/>
    <dgm:cxn modelId="{013E2472-4DB9-4A86-B714-24E35FC42E97}" type="presParOf" srcId="{2AF93D3E-95AC-43AB-94C9-7F3E436E0F82}" destId="{18F72A6F-A7E7-4B77-AF5A-6E62E35F51FA}" srcOrd="4" destOrd="0" presId="urn:microsoft.com/office/officeart/2005/8/layout/vList4"/>
    <dgm:cxn modelId="{6035A97A-8991-40C6-90DF-9A2239767FC8}" type="presParOf" srcId="{18F72A6F-A7E7-4B77-AF5A-6E62E35F51FA}" destId="{B57BD960-96ED-4CF5-BADB-5221F04C3983}" srcOrd="0" destOrd="0" presId="urn:microsoft.com/office/officeart/2005/8/layout/vList4"/>
    <dgm:cxn modelId="{A2084EBB-6DE2-4B46-ABF1-1071C5D872EA}" type="presParOf" srcId="{18F72A6F-A7E7-4B77-AF5A-6E62E35F51FA}" destId="{1696A4D8-78BA-4EF0-8173-7E23EF191B0A}" srcOrd="1" destOrd="0" presId="urn:microsoft.com/office/officeart/2005/8/layout/vList4"/>
    <dgm:cxn modelId="{37E6CBCD-37B2-4179-9B6E-E861ED6ED056}" type="presParOf" srcId="{18F72A6F-A7E7-4B77-AF5A-6E62E35F51FA}" destId="{7EEE1182-A45D-4A8A-BBA7-873EC7A048DC}" srcOrd="2" destOrd="0" presId="urn:microsoft.com/office/officeart/2005/8/layout/vList4"/>
    <dgm:cxn modelId="{0174A869-D0FE-4787-9541-28D74FFCC542}" type="presParOf" srcId="{2AF93D3E-95AC-43AB-94C9-7F3E436E0F82}" destId="{76BBA1DA-178B-4DF7-94DA-713AC7242DF0}" srcOrd="5" destOrd="0" presId="urn:microsoft.com/office/officeart/2005/8/layout/vList4"/>
    <dgm:cxn modelId="{A1B4059B-FEA8-4B51-8AE4-9BFF3FFB1D75}" type="presParOf" srcId="{2AF93D3E-95AC-43AB-94C9-7F3E436E0F82}" destId="{760A6FA3-836E-4EC7-9BAE-263792BD7D56}" srcOrd="6" destOrd="0" presId="urn:microsoft.com/office/officeart/2005/8/layout/vList4"/>
    <dgm:cxn modelId="{45239F36-3279-403C-BE28-D927F3281151}" type="presParOf" srcId="{760A6FA3-836E-4EC7-9BAE-263792BD7D56}" destId="{C7C8E5EE-A4CC-4F40-B423-28EFBB28D2F3}" srcOrd="0" destOrd="0" presId="urn:microsoft.com/office/officeart/2005/8/layout/vList4"/>
    <dgm:cxn modelId="{07A792BF-C80F-4508-B2C4-CC16094AC12E}" type="presParOf" srcId="{760A6FA3-836E-4EC7-9BAE-263792BD7D56}" destId="{450E5693-F084-477B-A41E-1152DD7C57AB}" srcOrd="1" destOrd="0" presId="urn:microsoft.com/office/officeart/2005/8/layout/vList4"/>
    <dgm:cxn modelId="{AAFFF335-4C45-405C-B1A3-BBAE0AF97162}" type="presParOf" srcId="{760A6FA3-836E-4EC7-9BAE-263792BD7D56}" destId="{5CDD8CC1-6284-4A9C-9042-7AF37132B8D0}" srcOrd="2" destOrd="0" presId="urn:microsoft.com/office/officeart/2005/8/layout/vList4"/>
    <dgm:cxn modelId="{A8FB0B56-C2F1-41CF-AB19-3AE26B11997F}" type="presParOf" srcId="{2AF93D3E-95AC-43AB-94C9-7F3E436E0F82}" destId="{731C2FA3-8F34-4095-82AB-ABD29674475C}" srcOrd="7" destOrd="0" presId="urn:microsoft.com/office/officeart/2005/8/layout/vList4"/>
    <dgm:cxn modelId="{A58F7373-E320-4CD9-B43F-8A7AEDAF9E87}" type="presParOf" srcId="{2AF93D3E-95AC-43AB-94C9-7F3E436E0F82}" destId="{88C9CBF4-867F-4A5D-92EA-B5871762D340}" srcOrd="8" destOrd="0" presId="urn:microsoft.com/office/officeart/2005/8/layout/vList4"/>
    <dgm:cxn modelId="{21C11706-7B7E-4E06-88A1-CD2E3ADF131B}" type="presParOf" srcId="{88C9CBF4-867F-4A5D-92EA-B5871762D340}" destId="{3884F16A-710D-4B11-ACFE-569A9DC0680A}" srcOrd="0" destOrd="0" presId="urn:microsoft.com/office/officeart/2005/8/layout/vList4"/>
    <dgm:cxn modelId="{72B324F7-8064-4313-8DCA-AC65ECC1BA48}" type="presParOf" srcId="{88C9CBF4-867F-4A5D-92EA-B5871762D340}" destId="{DE8E24DE-2F78-4E11-8892-30A1CC6276C9}" srcOrd="1" destOrd="0" presId="urn:microsoft.com/office/officeart/2005/8/layout/vList4"/>
    <dgm:cxn modelId="{B6CF58CC-6B02-4E2B-9AC2-E42D51B4B487}" type="presParOf" srcId="{88C9CBF4-867F-4A5D-92EA-B5871762D340}" destId="{C69A0A33-6C87-46D3-BEF5-5AF541736B87}" srcOrd="2" destOrd="0" presId="urn:microsoft.com/office/officeart/2005/8/layout/vList4"/>
    <dgm:cxn modelId="{C48D860A-A24E-45D7-AF84-108539FF89E1}" type="presParOf" srcId="{2AF93D3E-95AC-43AB-94C9-7F3E436E0F82}" destId="{784460D2-37FA-4DC2-9A5D-A92DD2F97B2F}" srcOrd="9" destOrd="0" presId="urn:microsoft.com/office/officeart/2005/8/layout/vList4"/>
    <dgm:cxn modelId="{88014A34-49B1-4042-8AF4-939AD914B3B7}" type="presParOf" srcId="{2AF93D3E-95AC-43AB-94C9-7F3E436E0F82}" destId="{554F34A3-69A9-46B9-9B62-2323ACE87E6A}" srcOrd="10" destOrd="0" presId="urn:microsoft.com/office/officeart/2005/8/layout/vList4"/>
    <dgm:cxn modelId="{9890CDA8-75CC-4F8F-A971-85CEBAD94EC8}" type="presParOf" srcId="{554F34A3-69A9-46B9-9B62-2323ACE87E6A}" destId="{4DCEC4BA-51BB-447F-8D90-B7BB7A99F5D2}" srcOrd="0" destOrd="0" presId="urn:microsoft.com/office/officeart/2005/8/layout/vList4"/>
    <dgm:cxn modelId="{DA36B50F-AB2B-422F-A2E3-43D784C02489}" type="presParOf" srcId="{554F34A3-69A9-46B9-9B62-2323ACE87E6A}" destId="{4B74C0E1-3294-472B-9E8C-EAC6003B66EB}" srcOrd="1" destOrd="0" presId="urn:microsoft.com/office/officeart/2005/8/layout/vList4"/>
    <dgm:cxn modelId="{FB15F1F2-BD6F-4E35-A294-11E9C1089A28}" type="presParOf" srcId="{554F34A3-69A9-46B9-9B62-2323ACE87E6A}" destId="{9E560AF5-AA53-45CE-ABA2-FF0BBBC93E97}" srcOrd="2" destOrd="0" presId="urn:microsoft.com/office/officeart/2005/8/layout/vList4"/>
    <dgm:cxn modelId="{F51B9D4D-03C7-4BF6-8771-5887913F4B26}" type="presParOf" srcId="{2AF93D3E-95AC-43AB-94C9-7F3E436E0F82}" destId="{FCE2B4D2-AF60-4F91-8EB1-7AEE7B3D9A3D}" srcOrd="11" destOrd="0" presId="urn:microsoft.com/office/officeart/2005/8/layout/vList4"/>
    <dgm:cxn modelId="{3853F496-A1A3-4F40-8E5E-EB17F600EC09}" type="presParOf" srcId="{2AF93D3E-95AC-43AB-94C9-7F3E436E0F82}" destId="{16E027C0-6AA1-4515-8BB6-C40834BB152E}" srcOrd="12" destOrd="0" presId="urn:microsoft.com/office/officeart/2005/8/layout/vList4"/>
    <dgm:cxn modelId="{DC5F5F99-E57E-4ECF-8F8E-11CB7922B369}" type="presParOf" srcId="{16E027C0-6AA1-4515-8BB6-C40834BB152E}" destId="{CE3941A0-5D94-435D-91C4-7ED25D0C3B5D}" srcOrd="0" destOrd="0" presId="urn:microsoft.com/office/officeart/2005/8/layout/vList4"/>
    <dgm:cxn modelId="{297F644C-2324-4583-B13E-7576C76EDC76}" type="presParOf" srcId="{16E027C0-6AA1-4515-8BB6-C40834BB152E}" destId="{EA080A6F-2EFE-4DB9-A514-AF8D55D54D6D}" srcOrd="1" destOrd="0" presId="urn:microsoft.com/office/officeart/2005/8/layout/vList4"/>
    <dgm:cxn modelId="{24399626-5950-4A18-ABB8-9990D286A175}" type="presParOf" srcId="{16E027C0-6AA1-4515-8BB6-C40834BB152E}" destId="{CA31A55E-597D-424A-835F-5C7D545B56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D78378-EA7D-4561-88D5-3F936B70E18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B15DB-6FE3-459A-8DD7-4DC7CDBFD896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br>
            <a:rPr lang="ru-RU" sz="1000" dirty="0"/>
          </a:br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малого и среднего предпринимательства в Пряжинском национальном муниципальном районе на 2019-2024 года»</a:t>
          </a:r>
        </a:p>
      </dgm:t>
    </dgm:pt>
    <dgm:pt modelId="{C39C214B-9743-4AE7-B73F-1621B6E2520D}" type="parTrans" cxnId="{F8220123-1985-4FC8-8AB5-F44DF641F574}">
      <dgm:prSet/>
      <dgm:spPr/>
      <dgm:t>
        <a:bodyPr/>
        <a:lstStyle/>
        <a:p>
          <a:endParaRPr lang="ru-RU"/>
        </a:p>
      </dgm:t>
    </dgm:pt>
    <dgm:pt modelId="{A6D0A96F-8CFD-48F1-8A27-1D557B9B1F83}" type="sibTrans" cxnId="{F8220123-1985-4FC8-8AB5-F44DF641F574}">
      <dgm:prSet/>
      <dgm:spPr/>
      <dgm:t>
        <a:bodyPr/>
        <a:lstStyle/>
        <a:p>
          <a:endParaRPr lang="ru-RU"/>
        </a:p>
      </dgm:t>
    </dgm:pt>
    <dgm:pt modelId="{AFC757E4-E6A4-4551-9A24-2F6C14434632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Финансовая поддержка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DB77D8A5-1BF2-4560-B79A-924C410E1C33}" type="parTrans" cxnId="{0A26B6F8-EA9F-432B-9263-D4A6E0BEDF2E}">
      <dgm:prSet/>
      <dgm:spPr/>
      <dgm:t>
        <a:bodyPr/>
        <a:lstStyle/>
        <a:p>
          <a:endParaRPr lang="ru-RU"/>
        </a:p>
      </dgm:t>
    </dgm:pt>
    <dgm:pt modelId="{73AA22A0-7BD5-4DD4-8549-8DAABB8411BD}" type="sibTrans" cxnId="{0A26B6F8-EA9F-432B-9263-D4A6E0BEDF2E}">
      <dgm:prSet/>
      <dgm:spPr/>
      <dgm:t>
        <a:bodyPr/>
        <a:lstStyle/>
        <a:p>
          <a:endParaRPr lang="ru-RU"/>
        </a:p>
      </dgm:t>
    </dgm:pt>
    <dgm:pt modelId="{9610C163-2859-47D5-870C-EF1C073FB5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Информационно-консультационная поддержка</a:t>
          </a:r>
        </a:p>
      </dgm:t>
    </dgm:pt>
    <dgm:pt modelId="{89F65856-31DC-4420-B189-898A8742AD96}" type="parTrans" cxnId="{D0B99D6C-1CF7-4746-85E7-CEF3F4FD6829}">
      <dgm:prSet/>
      <dgm:spPr/>
      <dgm:t>
        <a:bodyPr/>
        <a:lstStyle/>
        <a:p>
          <a:endParaRPr lang="ru-RU"/>
        </a:p>
      </dgm:t>
    </dgm:pt>
    <dgm:pt modelId="{8FB7A31E-1128-42A4-A3E2-9A85CBE482DC}" type="sibTrans" cxnId="{D0B99D6C-1CF7-4746-85E7-CEF3F4FD6829}">
      <dgm:prSet/>
      <dgm:spPr/>
      <dgm:t>
        <a:bodyPr/>
        <a:lstStyle/>
        <a:p>
          <a:endParaRPr lang="ru-RU"/>
        </a:p>
      </dgm:t>
    </dgm:pt>
    <dgm:pt modelId="{E187FEFF-2198-4434-9150-823F79F3846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Имущественная поддержка</a:t>
          </a:r>
        </a:p>
      </dgm:t>
    </dgm:pt>
    <dgm:pt modelId="{078AC341-0BEF-45DB-B698-A90245ABC5BA}" type="parTrans" cxnId="{086C1261-865E-4F71-9860-30FA88310AC7}">
      <dgm:prSet/>
      <dgm:spPr/>
      <dgm:t>
        <a:bodyPr/>
        <a:lstStyle/>
        <a:p>
          <a:endParaRPr lang="ru-RU"/>
        </a:p>
      </dgm:t>
    </dgm:pt>
    <dgm:pt modelId="{9E7784DC-22F8-43D8-9B12-C1CD60AE596E}" type="sibTrans" cxnId="{086C1261-865E-4F71-9860-30FA88310AC7}">
      <dgm:prSet/>
      <dgm:spPr/>
      <dgm:t>
        <a:bodyPr/>
        <a:lstStyle/>
        <a:p>
          <a:endParaRPr lang="ru-RU"/>
        </a:p>
      </dgm:t>
    </dgm:pt>
    <dgm:pt modelId="{CFA9240F-ED3A-40BC-B428-F6149BF0C45F}">
      <dgm:prSet phldrT="[Текст]" phldr="1"/>
      <dgm:spPr/>
      <dgm:t>
        <a:bodyPr/>
        <a:lstStyle/>
        <a:p>
          <a:endParaRPr lang="ru-RU"/>
        </a:p>
      </dgm:t>
    </dgm:pt>
    <dgm:pt modelId="{0A2339C9-C004-4C86-B858-7CECA4160C27}" type="parTrans" cxnId="{8C74F97B-120B-4313-B88D-31702DC7D1F0}">
      <dgm:prSet/>
      <dgm:spPr/>
      <dgm:t>
        <a:bodyPr/>
        <a:lstStyle/>
        <a:p>
          <a:endParaRPr lang="ru-RU"/>
        </a:p>
      </dgm:t>
    </dgm:pt>
    <dgm:pt modelId="{0D807CA3-1278-4766-9528-E59A36CFEC81}" type="sibTrans" cxnId="{8C74F97B-120B-4313-B88D-31702DC7D1F0}">
      <dgm:prSet/>
      <dgm:spPr/>
      <dgm:t>
        <a:bodyPr/>
        <a:lstStyle/>
        <a:p>
          <a:endParaRPr lang="ru-RU"/>
        </a:p>
      </dgm:t>
    </dgm:pt>
    <dgm:pt modelId="{E873E329-ED49-4F05-B738-12040735B3CF}">
      <dgm:prSet/>
      <dgm:spPr/>
      <dgm:t>
        <a:bodyPr/>
        <a:lstStyle/>
        <a:p>
          <a:endParaRPr lang="ru-RU"/>
        </a:p>
      </dgm:t>
    </dgm:pt>
    <dgm:pt modelId="{6CAEE69F-22DB-43E6-BBB7-9FD7BF559EA3}" type="parTrans" cxnId="{13E6DF5D-5A3D-4855-8552-6A4DF93D62B3}">
      <dgm:prSet/>
      <dgm:spPr/>
      <dgm:t>
        <a:bodyPr/>
        <a:lstStyle/>
        <a:p>
          <a:endParaRPr lang="ru-RU"/>
        </a:p>
      </dgm:t>
    </dgm:pt>
    <dgm:pt modelId="{8C010370-FA27-49DE-A6C5-941ABC28B603}" type="sibTrans" cxnId="{13E6DF5D-5A3D-4855-8552-6A4DF93D62B3}">
      <dgm:prSet/>
      <dgm:spPr/>
      <dgm:t>
        <a:bodyPr/>
        <a:lstStyle/>
        <a:p>
          <a:endParaRPr lang="ru-RU"/>
        </a:p>
      </dgm:t>
    </dgm:pt>
    <dgm:pt modelId="{B926FA73-BAAA-434D-B65B-3815AC4220CB}" type="pres">
      <dgm:prSet presAssocID="{8FD78378-EA7D-4561-88D5-3F936B70E18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C981BC-0F9C-48DE-9D68-85231E251AB4}" type="pres">
      <dgm:prSet presAssocID="{10EB15DB-6FE3-459A-8DD7-4DC7CDBFD896}" presName="centerShape" presStyleLbl="node0" presStyleIdx="0" presStyleCnt="1" custScaleX="189620" custScaleY="190434" custLinFactNeighborX="10896" custLinFactNeighborY="-16810"/>
      <dgm:spPr/>
    </dgm:pt>
    <dgm:pt modelId="{8C18D446-955A-45DC-9493-6B88DE337F02}" type="pres">
      <dgm:prSet presAssocID="{DB77D8A5-1BF2-4560-B79A-924C410E1C33}" presName="parTrans" presStyleLbl="bgSibTrans2D1" presStyleIdx="0" presStyleCnt="3"/>
      <dgm:spPr/>
    </dgm:pt>
    <dgm:pt modelId="{E7932955-224C-4423-BE4A-61D07757FA41}" type="pres">
      <dgm:prSet presAssocID="{AFC757E4-E6A4-4551-9A24-2F6C14434632}" presName="node" presStyleLbl="node1" presStyleIdx="0" presStyleCnt="3" custScaleY="77560" custRadScaleRad="96473" custRadScaleInc="257241">
        <dgm:presLayoutVars>
          <dgm:bulletEnabled val="1"/>
        </dgm:presLayoutVars>
      </dgm:prSet>
      <dgm:spPr/>
    </dgm:pt>
    <dgm:pt modelId="{716DF4B3-D49C-43EC-95F1-499CB95B7C8E}" type="pres">
      <dgm:prSet presAssocID="{89F65856-31DC-4420-B189-898A8742AD96}" presName="parTrans" presStyleLbl="bgSibTrans2D1" presStyleIdx="1" presStyleCnt="3"/>
      <dgm:spPr/>
    </dgm:pt>
    <dgm:pt modelId="{F3D23EDE-FEED-4634-86F5-37E7C4A329D7}" type="pres">
      <dgm:prSet presAssocID="{9610C163-2859-47D5-870C-EF1C073FB51A}" presName="node" presStyleLbl="node1" presStyleIdx="1" presStyleCnt="3" custScaleX="131410" custRadScaleRad="103413" custRadScaleInc="-49355">
        <dgm:presLayoutVars>
          <dgm:bulletEnabled val="1"/>
        </dgm:presLayoutVars>
      </dgm:prSet>
      <dgm:spPr/>
    </dgm:pt>
    <dgm:pt modelId="{34B74514-29B5-44C3-A1BE-39E7896A678A}" type="pres">
      <dgm:prSet presAssocID="{078AC341-0BEF-45DB-B698-A90245ABC5BA}" presName="parTrans" presStyleLbl="bgSibTrans2D1" presStyleIdx="2" presStyleCnt="3"/>
      <dgm:spPr/>
    </dgm:pt>
    <dgm:pt modelId="{2ECCF36F-3A25-412F-A76E-41D40718D55B}" type="pres">
      <dgm:prSet presAssocID="{E187FEFF-2198-4434-9150-823F79F38463}" presName="node" presStyleLbl="node1" presStyleIdx="2" presStyleCnt="3" custScaleX="113613" custRadScaleRad="119464" custRadScaleInc="-18881">
        <dgm:presLayoutVars>
          <dgm:bulletEnabled val="1"/>
        </dgm:presLayoutVars>
      </dgm:prSet>
      <dgm:spPr/>
    </dgm:pt>
  </dgm:ptLst>
  <dgm:cxnLst>
    <dgm:cxn modelId="{A5AAE016-6DDF-4347-988B-F0B8A593B31F}" type="presOf" srcId="{078AC341-0BEF-45DB-B698-A90245ABC5BA}" destId="{34B74514-29B5-44C3-A1BE-39E7896A678A}" srcOrd="0" destOrd="0" presId="urn:microsoft.com/office/officeart/2005/8/layout/radial4"/>
    <dgm:cxn modelId="{96F2A31C-E3D9-48EB-80EA-9BFE34CF9B8D}" type="presOf" srcId="{DB77D8A5-1BF2-4560-B79A-924C410E1C33}" destId="{8C18D446-955A-45DC-9493-6B88DE337F02}" srcOrd="0" destOrd="0" presId="urn:microsoft.com/office/officeart/2005/8/layout/radial4"/>
    <dgm:cxn modelId="{F8220123-1985-4FC8-8AB5-F44DF641F574}" srcId="{8FD78378-EA7D-4561-88D5-3F936B70E189}" destId="{10EB15DB-6FE3-459A-8DD7-4DC7CDBFD896}" srcOrd="0" destOrd="0" parTransId="{C39C214B-9743-4AE7-B73F-1621B6E2520D}" sibTransId="{A6D0A96F-8CFD-48F1-8A27-1D557B9B1F83}"/>
    <dgm:cxn modelId="{45E9952C-345A-496B-8C0B-11AFBBEF90EB}" type="presOf" srcId="{AFC757E4-E6A4-4551-9A24-2F6C14434632}" destId="{E7932955-224C-4423-BE4A-61D07757FA41}" srcOrd="0" destOrd="0" presId="urn:microsoft.com/office/officeart/2005/8/layout/radial4"/>
    <dgm:cxn modelId="{13E6DF5D-5A3D-4855-8552-6A4DF93D62B3}" srcId="{8FD78378-EA7D-4561-88D5-3F936B70E189}" destId="{E873E329-ED49-4F05-B738-12040735B3CF}" srcOrd="1" destOrd="0" parTransId="{6CAEE69F-22DB-43E6-BBB7-9FD7BF559EA3}" sibTransId="{8C010370-FA27-49DE-A6C5-941ABC28B603}"/>
    <dgm:cxn modelId="{086C1261-865E-4F71-9860-30FA88310AC7}" srcId="{10EB15DB-6FE3-459A-8DD7-4DC7CDBFD896}" destId="{E187FEFF-2198-4434-9150-823F79F38463}" srcOrd="2" destOrd="0" parTransId="{078AC341-0BEF-45DB-B698-A90245ABC5BA}" sibTransId="{9E7784DC-22F8-43D8-9B12-C1CD60AE596E}"/>
    <dgm:cxn modelId="{92E8AA46-BA89-4306-89FB-7E2724047B05}" type="presOf" srcId="{10EB15DB-6FE3-459A-8DD7-4DC7CDBFD896}" destId="{40C981BC-0F9C-48DE-9D68-85231E251AB4}" srcOrd="0" destOrd="0" presId="urn:microsoft.com/office/officeart/2005/8/layout/radial4"/>
    <dgm:cxn modelId="{D0B99D6C-1CF7-4746-85E7-CEF3F4FD6829}" srcId="{10EB15DB-6FE3-459A-8DD7-4DC7CDBFD896}" destId="{9610C163-2859-47D5-870C-EF1C073FB51A}" srcOrd="1" destOrd="0" parTransId="{89F65856-31DC-4420-B189-898A8742AD96}" sibTransId="{8FB7A31E-1128-42A4-A3E2-9A85CBE482DC}"/>
    <dgm:cxn modelId="{8C74F97B-120B-4313-B88D-31702DC7D1F0}" srcId="{8FD78378-EA7D-4561-88D5-3F936B70E189}" destId="{CFA9240F-ED3A-40BC-B428-F6149BF0C45F}" srcOrd="2" destOrd="0" parTransId="{0A2339C9-C004-4C86-B858-7CECA4160C27}" sibTransId="{0D807CA3-1278-4766-9528-E59A36CFEC81}"/>
    <dgm:cxn modelId="{BC46598E-7039-46BA-841C-5E39E4B5723C}" type="presOf" srcId="{9610C163-2859-47D5-870C-EF1C073FB51A}" destId="{F3D23EDE-FEED-4634-86F5-37E7C4A329D7}" srcOrd="0" destOrd="0" presId="urn:microsoft.com/office/officeart/2005/8/layout/radial4"/>
    <dgm:cxn modelId="{862B2690-7A89-4ED8-8321-17A57E88E6F9}" type="presOf" srcId="{89F65856-31DC-4420-B189-898A8742AD96}" destId="{716DF4B3-D49C-43EC-95F1-499CB95B7C8E}" srcOrd="0" destOrd="0" presId="urn:microsoft.com/office/officeart/2005/8/layout/radial4"/>
    <dgm:cxn modelId="{C631C592-475D-4655-8DFF-B0E492F04651}" type="presOf" srcId="{8FD78378-EA7D-4561-88D5-3F936B70E189}" destId="{B926FA73-BAAA-434D-B65B-3815AC4220CB}" srcOrd="0" destOrd="0" presId="urn:microsoft.com/office/officeart/2005/8/layout/radial4"/>
    <dgm:cxn modelId="{D144CDCF-0BBF-4FE8-8634-6EC0D7373F79}" type="presOf" srcId="{E187FEFF-2198-4434-9150-823F79F38463}" destId="{2ECCF36F-3A25-412F-A76E-41D40718D55B}" srcOrd="0" destOrd="0" presId="urn:microsoft.com/office/officeart/2005/8/layout/radial4"/>
    <dgm:cxn modelId="{0A26B6F8-EA9F-432B-9263-D4A6E0BEDF2E}" srcId="{10EB15DB-6FE3-459A-8DD7-4DC7CDBFD896}" destId="{AFC757E4-E6A4-4551-9A24-2F6C14434632}" srcOrd="0" destOrd="0" parTransId="{DB77D8A5-1BF2-4560-B79A-924C410E1C33}" sibTransId="{73AA22A0-7BD5-4DD4-8549-8DAABB8411BD}"/>
    <dgm:cxn modelId="{2AE532F2-4BE4-495D-96F7-2AD2FE1E21C1}" type="presParOf" srcId="{B926FA73-BAAA-434D-B65B-3815AC4220CB}" destId="{40C981BC-0F9C-48DE-9D68-85231E251AB4}" srcOrd="0" destOrd="0" presId="urn:microsoft.com/office/officeart/2005/8/layout/radial4"/>
    <dgm:cxn modelId="{B8F0CA37-A1F3-4D09-BA87-CB5265AE378D}" type="presParOf" srcId="{B926FA73-BAAA-434D-B65B-3815AC4220CB}" destId="{8C18D446-955A-45DC-9493-6B88DE337F02}" srcOrd="1" destOrd="0" presId="urn:microsoft.com/office/officeart/2005/8/layout/radial4"/>
    <dgm:cxn modelId="{5BF1B9F4-D8DE-4F2A-A98C-6AC616CF5CF6}" type="presParOf" srcId="{B926FA73-BAAA-434D-B65B-3815AC4220CB}" destId="{E7932955-224C-4423-BE4A-61D07757FA41}" srcOrd="2" destOrd="0" presId="urn:microsoft.com/office/officeart/2005/8/layout/radial4"/>
    <dgm:cxn modelId="{30D12AD1-3740-4AEE-A0A1-D4B209509021}" type="presParOf" srcId="{B926FA73-BAAA-434D-B65B-3815AC4220CB}" destId="{716DF4B3-D49C-43EC-95F1-499CB95B7C8E}" srcOrd="3" destOrd="0" presId="urn:microsoft.com/office/officeart/2005/8/layout/radial4"/>
    <dgm:cxn modelId="{557D232B-8BEE-4576-A7B4-64E080E0577C}" type="presParOf" srcId="{B926FA73-BAAA-434D-B65B-3815AC4220CB}" destId="{F3D23EDE-FEED-4634-86F5-37E7C4A329D7}" srcOrd="4" destOrd="0" presId="urn:microsoft.com/office/officeart/2005/8/layout/radial4"/>
    <dgm:cxn modelId="{D355F97E-89A4-418E-8FE9-DCA355C3B72C}" type="presParOf" srcId="{B926FA73-BAAA-434D-B65B-3815AC4220CB}" destId="{34B74514-29B5-44C3-A1BE-39E7896A678A}" srcOrd="5" destOrd="0" presId="urn:microsoft.com/office/officeart/2005/8/layout/radial4"/>
    <dgm:cxn modelId="{F3F72086-8696-4C9F-9DCF-631A17A738F3}" type="presParOf" srcId="{B926FA73-BAAA-434D-B65B-3815AC4220CB}" destId="{2ECCF36F-3A25-412F-A76E-41D40718D55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E83413-E91D-4D95-A0C3-A38A129ECF4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38DF8453-F443-42BB-8F2F-4B2A482F6C5B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1147186,0 – здания, сооружения</a:t>
          </a:r>
        </a:p>
      </dgm:t>
    </dgm:pt>
    <dgm:pt modelId="{B13CE6EB-7E0E-40B6-A022-9FFB0F1F36B8}" type="parTrans" cxnId="{5D67DCEF-1857-454E-BA5F-8283B3FDCD3B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2F3409A-ED7D-4A0C-B426-ACFAABBA3F0C}" type="sibTrans" cxnId="{5D67DCEF-1857-454E-BA5F-8283B3FDCD3B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6B97D01-A159-4791-9F76-79DC23680C1F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1118790,0 – транспортировка, хранение</a:t>
          </a:r>
        </a:p>
      </dgm:t>
    </dgm:pt>
    <dgm:pt modelId="{B80BFFEA-39B2-4F0D-B6B2-F5E0E0A59AC9}" type="parTrans" cxnId="{DCD73533-748C-4497-9028-D4891DE5EB9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0686CC3-7D18-4D2B-86D6-029CD7A0642A}" type="sibTrans" cxnId="{DCD73533-748C-4497-9028-D4891DE5EB9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FE292AB-1D1E-4C5D-8A75-A41BD6F899DE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18076,0 - образование</a:t>
          </a:r>
        </a:p>
      </dgm:t>
    </dgm:pt>
    <dgm:pt modelId="{DA8EEB1F-7B82-4B4A-8C58-B63E61A8C87B}" type="parTrans" cxnId="{105EA2A7-3150-4AF4-9E6C-37FA2512E212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55C6080-6E9D-4C2C-B406-F2225B6FBF7B}" type="sibTrans" cxnId="{105EA2A7-3150-4AF4-9E6C-37FA2512E212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4A21B51-7080-452B-8442-13E85EF09D2F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510103,0 – машины, оборудование</a:t>
          </a:r>
        </a:p>
      </dgm:t>
    </dgm:pt>
    <dgm:pt modelId="{E7AEBE88-2037-4A06-8603-28E4B70CAA15}" type="parTrans" cxnId="{7D8C88C0-5329-4FFB-8D6F-A3050954FF0C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0958F259-3F51-437F-BC90-410F360A8603}" type="sibTrans" cxnId="{7D8C88C0-5329-4FFB-8D6F-A3050954FF0C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A8624E9-0DA2-4D08-856F-BCEFEA9E4AD2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51723,0 – сельское хозяйство</a:t>
          </a:r>
        </a:p>
      </dgm:t>
    </dgm:pt>
    <dgm:pt modelId="{D3E4CACE-D71C-4A8E-B2F6-9FD9195DEBB2}" type="parTrans" cxnId="{A794BBD3-3E16-48E0-95CB-301BDDE9615B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88EFE69-B541-4723-BA4A-80E9D4A8BBA5}" type="sibTrans" cxnId="{A794BBD3-3E16-48E0-95CB-301BDDE9615B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2C59FD8-5479-4DA4-82A4-E32F35122245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2959,0- торговля</a:t>
          </a:r>
        </a:p>
      </dgm:t>
    </dgm:pt>
    <dgm:pt modelId="{052D2F84-A7B9-4986-B2D2-D1DF7229983B}" type="parTrans" cxnId="{6F20FD72-F818-4A95-A7A6-23931322A18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00B3B42-B7E5-45A8-8772-8D9016E9CF07}" type="sibTrans" cxnId="{6F20FD72-F818-4A95-A7A6-23931322A18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D159151-623C-421F-8341-D026FFAAD4C8}">
      <dgm:prSet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1265,0– государственное управление, обеспечение военной безопасности, социальное обеспечение</a:t>
          </a:r>
        </a:p>
      </dgm:t>
    </dgm:pt>
    <dgm:pt modelId="{856EAD8A-34D2-464E-ADB5-93A507D1A96C}" type="parTrans" cxnId="{0E1A3A39-3D0E-4AEA-A6C2-30606F492688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ABA75823-FCDB-444F-842A-C95DF2F6FCF2}" type="sibTrans" cxnId="{0E1A3A39-3D0E-4AEA-A6C2-30606F492688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4019820-70B4-4FD6-9BE6-13A7ECF44214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33358,0 - здравоохранение</a:t>
          </a:r>
        </a:p>
      </dgm:t>
    </dgm:pt>
    <dgm:pt modelId="{9C5302CA-5DA8-441A-820A-B52BA0048124}" type="parTrans" cxnId="{198C7FDA-0411-480E-A412-A8FEF2DC2D3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6112A57-21FC-41A3-89B8-563CE6548EC9}" type="sibTrans" cxnId="{198C7FDA-0411-480E-A412-A8FEF2DC2D3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40ABBCE-EA47-4621-9D8D-96FC39010400}" type="pres">
      <dgm:prSet presAssocID="{0AE83413-E91D-4D95-A0C3-A38A129ECF40}" presName="compositeShape" presStyleCnt="0">
        <dgm:presLayoutVars>
          <dgm:dir/>
          <dgm:resizeHandles/>
        </dgm:presLayoutVars>
      </dgm:prSet>
      <dgm:spPr/>
    </dgm:pt>
    <dgm:pt modelId="{BF3C1E2E-C0CD-4FCA-9D5A-5040CE073170}" type="pres">
      <dgm:prSet presAssocID="{0AE83413-E91D-4D95-A0C3-A38A129ECF40}" presName="pyramid" presStyleLbl="node1" presStyleIdx="0" presStyleCnt="1" custScaleX="107840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73B92761-28B0-448B-97B9-C33CCECAA7A1}" type="pres">
      <dgm:prSet presAssocID="{0AE83413-E91D-4D95-A0C3-A38A129ECF40}" presName="theList" presStyleCnt="0"/>
      <dgm:spPr/>
    </dgm:pt>
    <dgm:pt modelId="{EBF15B1D-8161-4CA1-91DA-1132F036FFA1}" type="pres">
      <dgm:prSet presAssocID="{38DF8453-F443-42BB-8F2F-4B2A482F6C5B}" presName="aNode" presStyleLbl="fgAcc1" presStyleIdx="0" presStyleCnt="8" custScaleY="180068" custLinFactY="-130190" custLinFactNeighborX="3206" custLinFactNeighborY="-200000">
        <dgm:presLayoutVars>
          <dgm:bulletEnabled val="1"/>
        </dgm:presLayoutVars>
      </dgm:prSet>
      <dgm:spPr/>
    </dgm:pt>
    <dgm:pt modelId="{FF2A379B-52B0-4DD4-862C-F2BF7DE6D161}" type="pres">
      <dgm:prSet presAssocID="{38DF8453-F443-42BB-8F2F-4B2A482F6C5B}" presName="aSpace" presStyleCnt="0"/>
      <dgm:spPr/>
    </dgm:pt>
    <dgm:pt modelId="{FD8E1B1B-229B-4549-B316-4D7F670D9984}" type="pres">
      <dgm:prSet presAssocID="{94A21B51-7080-452B-8442-13E85EF09D2F}" presName="aNode" presStyleLbl="fgAcc1" presStyleIdx="1" presStyleCnt="8" custScaleY="200757" custLinFactY="-100000" custLinFactNeighborX="-13149" custLinFactNeighborY="-117184">
        <dgm:presLayoutVars>
          <dgm:bulletEnabled val="1"/>
        </dgm:presLayoutVars>
      </dgm:prSet>
      <dgm:spPr/>
    </dgm:pt>
    <dgm:pt modelId="{F606E4F5-A3EF-42D2-B9B2-9ABF3C7ACDF8}" type="pres">
      <dgm:prSet presAssocID="{94A21B51-7080-452B-8442-13E85EF09D2F}" presName="aSpace" presStyleCnt="0"/>
      <dgm:spPr/>
    </dgm:pt>
    <dgm:pt modelId="{9407A7C4-874B-4DA2-ACC4-CE52321BD930}" type="pres">
      <dgm:prSet presAssocID="{1A8624E9-0DA2-4D08-856F-BCEFEA9E4AD2}" presName="aNode" presStyleLbl="fgAcc1" presStyleIdx="2" presStyleCnt="8" custScaleY="224583" custLinFactY="-44461" custLinFactNeighborX="4475" custLinFactNeighborY="-100000">
        <dgm:presLayoutVars>
          <dgm:bulletEnabled val="1"/>
        </dgm:presLayoutVars>
      </dgm:prSet>
      <dgm:spPr/>
    </dgm:pt>
    <dgm:pt modelId="{5D07744E-BE67-4872-9730-6153BB04EBE8}" type="pres">
      <dgm:prSet presAssocID="{1A8624E9-0DA2-4D08-856F-BCEFEA9E4AD2}" presName="aSpace" presStyleCnt="0"/>
      <dgm:spPr/>
    </dgm:pt>
    <dgm:pt modelId="{43C6229F-415E-4BBD-B58F-CFECF334E45C}" type="pres">
      <dgm:prSet presAssocID="{72C59FD8-5479-4DA4-82A4-E32F35122245}" presName="aNode" presStyleLbl="fgAcc1" presStyleIdx="3" presStyleCnt="8" custScaleY="269870" custLinFactNeighborX="-19817" custLinFactNeighborY="-49777">
        <dgm:presLayoutVars>
          <dgm:bulletEnabled val="1"/>
        </dgm:presLayoutVars>
      </dgm:prSet>
      <dgm:spPr/>
    </dgm:pt>
    <dgm:pt modelId="{8C5018B4-D922-43D0-8D34-646643A62C06}" type="pres">
      <dgm:prSet presAssocID="{72C59FD8-5479-4DA4-82A4-E32F35122245}" presName="aSpace" presStyleCnt="0"/>
      <dgm:spPr/>
    </dgm:pt>
    <dgm:pt modelId="{9EE62487-516C-45D8-A299-79F68F69A0FF}" type="pres">
      <dgm:prSet presAssocID="{16B97D01-A159-4791-9F76-79DC23680C1F}" presName="aNode" presStyleLbl="fgAcc1" presStyleIdx="4" presStyleCnt="8" custScaleY="261130" custLinFactNeighborX="-3623" custLinFactNeighborY="-6157">
        <dgm:presLayoutVars>
          <dgm:bulletEnabled val="1"/>
        </dgm:presLayoutVars>
      </dgm:prSet>
      <dgm:spPr/>
    </dgm:pt>
    <dgm:pt modelId="{862E7A12-B78E-4CB0-A4F6-7889CF2F4C4A}" type="pres">
      <dgm:prSet presAssocID="{16B97D01-A159-4791-9F76-79DC23680C1F}" presName="aSpace" presStyleCnt="0"/>
      <dgm:spPr/>
    </dgm:pt>
    <dgm:pt modelId="{E9CA3627-FBB1-4836-ACE1-8B8F9980DFE8}" type="pres">
      <dgm:prSet presAssocID="{2D159151-623C-421F-8341-D026FFAAD4C8}" presName="aNode" presStyleLbl="fgAcc1" presStyleIdx="5" presStyleCnt="8" custScaleY="561842" custLinFactY="923" custLinFactNeighborX="-14419" custLinFactNeighborY="100000">
        <dgm:presLayoutVars>
          <dgm:bulletEnabled val="1"/>
        </dgm:presLayoutVars>
      </dgm:prSet>
      <dgm:spPr/>
    </dgm:pt>
    <dgm:pt modelId="{63C5733A-CA72-4EB8-A737-AB9697E39E55}" type="pres">
      <dgm:prSet presAssocID="{2D159151-623C-421F-8341-D026FFAAD4C8}" presName="aSpace" presStyleCnt="0"/>
      <dgm:spPr/>
    </dgm:pt>
    <dgm:pt modelId="{BE3A2655-6883-4B5E-B31E-2D44BCB470C4}" type="pres">
      <dgm:prSet presAssocID="{9FE292AB-1D1E-4C5D-8A75-A41BD6F899DE}" presName="aNode" presStyleLbl="fgAcc1" presStyleIdx="6" presStyleCnt="8" custScaleY="197398" custLinFactY="50196" custLinFactNeighborX="-924" custLinFactNeighborY="100000">
        <dgm:presLayoutVars>
          <dgm:bulletEnabled val="1"/>
        </dgm:presLayoutVars>
      </dgm:prSet>
      <dgm:spPr/>
    </dgm:pt>
    <dgm:pt modelId="{AEBD88D4-FD0E-4845-9020-713E263CFD4C}" type="pres">
      <dgm:prSet presAssocID="{9FE292AB-1D1E-4C5D-8A75-A41BD6F899DE}" presName="aSpace" presStyleCnt="0"/>
      <dgm:spPr/>
    </dgm:pt>
    <dgm:pt modelId="{599F774A-56EA-4E8D-A4FA-E477F314F087}" type="pres">
      <dgm:prSet presAssocID="{94019820-70B4-4FD6-9BE6-13A7ECF44214}" presName="aNode" presStyleLbl="fgAcc1" presStyleIdx="7" presStyleCnt="8" custScaleY="189161" custLinFactY="80150" custLinFactNeighborX="-19817" custLinFactNeighborY="100000">
        <dgm:presLayoutVars>
          <dgm:bulletEnabled val="1"/>
        </dgm:presLayoutVars>
      </dgm:prSet>
      <dgm:spPr/>
    </dgm:pt>
    <dgm:pt modelId="{318CBF5A-959A-4B46-B828-B74D3E57F0AE}" type="pres">
      <dgm:prSet presAssocID="{94019820-70B4-4FD6-9BE6-13A7ECF44214}" presName="aSpace" presStyleCnt="0"/>
      <dgm:spPr/>
    </dgm:pt>
  </dgm:ptLst>
  <dgm:cxnLst>
    <dgm:cxn modelId="{C995DE0A-D819-4380-B52D-EC304F8BCFFE}" type="presOf" srcId="{0AE83413-E91D-4D95-A0C3-A38A129ECF40}" destId="{840ABBCE-EA47-4621-9D8D-96FC39010400}" srcOrd="0" destOrd="0" presId="urn:microsoft.com/office/officeart/2005/8/layout/pyramid2"/>
    <dgm:cxn modelId="{DCD73533-748C-4497-9028-D4891DE5EB9F}" srcId="{0AE83413-E91D-4D95-A0C3-A38A129ECF40}" destId="{16B97D01-A159-4791-9F76-79DC23680C1F}" srcOrd="4" destOrd="0" parTransId="{B80BFFEA-39B2-4F0D-B6B2-F5E0E0A59AC9}" sibTransId="{E0686CC3-7D18-4D2B-86D6-029CD7A0642A}"/>
    <dgm:cxn modelId="{6017E836-D2A5-4FF6-B1EA-FCB4C6AC2FE5}" type="presOf" srcId="{94A21B51-7080-452B-8442-13E85EF09D2F}" destId="{FD8E1B1B-229B-4549-B316-4D7F670D9984}" srcOrd="0" destOrd="0" presId="urn:microsoft.com/office/officeart/2005/8/layout/pyramid2"/>
    <dgm:cxn modelId="{0E1A3A39-3D0E-4AEA-A6C2-30606F492688}" srcId="{0AE83413-E91D-4D95-A0C3-A38A129ECF40}" destId="{2D159151-623C-421F-8341-D026FFAAD4C8}" srcOrd="5" destOrd="0" parTransId="{856EAD8A-34D2-464E-ADB5-93A507D1A96C}" sibTransId="{ABA75823-FCDB-444F-842A-C95DF2F6FCF2}"/>
    <dgm:cxn modelId="{84B97339-C7B6-4D5B-B3AB-771A27991DCD}" type="presOf" srcId="{9FE292AB-1D1E-4C5D-8A75-A41BD6F899DE}" destId="{BE3A2655-6883-4B5E-B31E-2D44BCB470C4}" srcOrd="0" destOrd="0" presId="urn:microsoft.com/office/officeart/2005/8/layout/pyramid2"/>
    <dgm:cxn modelId="{6F20FD72-F818-4A95-A7A6-23931322A18D}" srcId="{0AE83413-E91D-4D95-A0C3-A38A129ECF40}" destId="{72C59FD8-5479-4DA4-82A4-E32F35122245}" srcOrd="3" destOrd="0" parTransId="{052D2F84-A7B9-4986-B2D2-D1DF7229983B}" sibTransId="{F00B3B42-B7E5-45A8-8772-8D9016E9CF07}"/>
    <dgm:cxn modelId="{6ABC3A7A-E6A2-4010-8D18-9B9A514EE170}" type="presOf" srcId="{16B97D01-A159-4791-9F76-79DC23680C1F}" destId="{9EE62487-516C-45D8-A299-79F68F69A0FF}" srcOrd="0" destOrd="0" presId="urn:microsoft.com/office/officeart/2005/8/layout/pyramid2"/>
    <dgm:cxn modelId="{E56EA184-015D-46B3-AFDD-A36CA9374971}" type="presOf" srcId="{94019820-70B4-4FD6-9BE6-13A7ECF44214}" destId="{599F774A-56EA-4E8D-A4FA-E477F314F087}" srcOrd="0" destOrd="0" presId="urn:microsoft.com/office/officeart/2005/8/layout/pyramid2"/>
    <dgm:cxn modelId="{9DD9609E-4EE6-4EE6-8EFA-DC094E0EFCEC}" type="presOf" srcId="{1A8624E9-0DA2-4D08-856F-BCEFEA9E4AD2}" destId="{9407A7C4-874B-4DA2-ACC4-CE52321BD930}" srcOrd="0" destOrd="0" presId="urn:microsoft.com/office/officeart/2005/8/layout/pyramid2"/>
    <dgm:cxn modelId="{105EA2A7-3150-4AF4-9E6C-37FA2512E212}" srcId="{0AE83413-E91D-4D95-A0C3-A38A129ECF40}" destId="{9FE292AB-1D1E-4C5D-8A75-A41BD6F899DE}" srcOrd="6" destOrd="0" parTransId="{DA8EEB1F-7B82-4B4A-8C58-B63E61A8C87B}" sibTransId="{555C6080-6E9D-4C2C-B406-F2225B6FBF7B}"/>
    <dgm:cxn modelId="{7D8C88C0-5329-4FFB-8D6F-A3050954FF0C}" srcId="{0AE83413-E91D-4D95-A0C3-A38A129ECF40}" destId="{94A21B51-7080-452B-8442-13E85EF09D2F}" srcOrd="1" destOrd="0" parTransId="{E7AEBE88-2037-4A06-8603-28E4B70CAA15}" sibTransId="{0958F259-3F51-437F-BC90-410F360A8603}"/>
    <dgm:cxn modelId="{E8DB12C4-EC74-44DB-A5D7-B50A02B52C14}" type="presOf" srcId="{72C59FD8-5479-4DA4-82A4-E32F35122245}" destId="{43C6229F-415E-4BBD-B58F-CFECF334E45C}" srcOrd="0" destOrd="0" presId="urn:microsoft.com/office/officeart/2005/8/layout/pyramid2"/>
    <dgm:cxn modelId="{F3AFADCA-3785-450C-B69E-793E6F9A05E8}" type="presOf" srcId="{38DF8453-F443-42BB-8F2F-4B2A482F6C5B}" destId="{EBF15B1D-8161-4CA1-91DA-1132F036FFA1}" srcOrd="0" destOrd="0" presId="urn:microsoft.com/office/officeart/2005/8/layout/pyramid2"/>
    <dgm:cxn modelId="{A794BBD3-3E16-48E0-95CB-301BDDE9615B}" srcId="{0AE83413-E91D-4D95-A0C3-A38A129ECF40}" destId="{1A8624E9-0DA2-4D08-856F-BCEFEA9E4AD2}" srcOrd="2" destOrd="0" parTransId="{D3E4CACE-D71C-4A8E-B2F6-9FD9195DEBB2}" sibTransId="{788EFE69-B541-4723-BA4A-80E9D4A8BBA5}"/>
    <dgm:cxn modelId="{198C7FDA-0411-480E-A412-A8FEF2DC2D34}" srcId="{0AE83413-E91D-4D95-A0C3-A38A129ECF40}" destId="{94019820-70B4-4FD6-9BE6-13A7ECF44214}" srcOrd="7" destOrd="0" parTransId="{9C5302CA-5DA8-441A-820A-B52BA0048124}" sibTransId="{86112A57-21FC-41A3-89B8-563CE6548EC9}"/>
    <dgm:cxn modelId="{B07554E9-BDAA-4661-83DC-E7CAD2278B23}" type="presOf" srcId="{2D159151-623C-421F-8341-D026FFAAD4C8}" destId="{E9CA3627-FBB1-4836-ACE1-8B8F9980DFE8}" srcOrd="0" destOrd="0" presId="urn:microsoft.com/office/officeart/2005/8/layout/pyramid2"/>
    <dgm:cxn modelId="{5D67DCEF-1857-454E-BA5F-8283B3FDCD3B}" srcId="{0AE83413-E91D-4D95-A0C3-A38A129ECF40}" destId="{38DF8453-F443-42BB-8F2F-4B2A482F6C5B}" srcOrd="0" destOrd="0" parTransId="{B13CE6EB-7E0E-40B6-A022-9FFB0F1F36B8}" sibTransId="{62F3409A-ED7D-4A0C-B426-ACFAABBA3F0C}"/>
    <dgm:cxn modelId="{C282BEEC-29EB-43EE-B8A6-D7452B1B2EB6}" type="presParOf" srcId="{840ABBCE-EA47-4621-9D8D-96FC39010400}" destId="{BF3C1E2E-C0CD-4FCA-9D5A-5040CE073170}" srcOrd="0" destOrd="0" presId="urn:microsoft.com/office/officeart/2005/8/layout/pyramid2"/>
    <dgm:cxn modelId="{50E11F73-5B7D-4D76-B794-2E0E26F3C44F}" type="presParOf" srcId="{840ABBCE-EA47-4621-9D8D-96FC39010400}" destId="{73B92761-28B0-448B-97B9-C33CCECAA7A1}" srcOrd="1" destOrd="0" presId="urn:microsoft.com/office/officeart/2005/8/layout/pyramid2"/>
    <dgm:cxn modelId="{1B6B2BA3-CC0E-4DCD-B1CD-DDC83F3B2E0C}" type="presParOf" srcId="{73B92761-28B0-448B-97B9-C33CCECAA7A1}" destId="{EBF15B1D-8161-4CA1-91DA-1132F036FFA1}" srcOrd="0" destOrd="0" presId="urn:microsoft.com/office/officeart/2005/8/layout/pyramid2"/>
    <dgm:cxn modelId="{678CE07E-FD96-425A-B4B0-1153F66130ED}" type="presParOf" srcId="{73B92761-28B0-448B-97B9-C33CCECAA7A1}" destId="{FF2A379B-52B0-4DD4-862C-F2BF7DE6D161}" srcOrd="1" destOrd="0" presId="urn:microsoft.com/office/officeart/2005/8/layout/pyramid2"/>
    <dgm:cxn modelId="{9CE7369C-DADA-4A3E-AEEE-453660201951}" type="presParOf" srcId="{73B92761-28B0-448B-97B9-C33CCECAA7A1}" destId="{FD8E1B1B-229B-4549-B316-4D7F670D9984}" srcOrd="2" destOrd="0" presId="urn:microsoft.com/office/officeart/2005/8/layout/pyramid2"/>
    <dgm:cxn modelId="{FDC14FEB-56B9-45FC-B665-015172B7DED4}" type="presParOf" srcId="{73B92761-28B0-448B-97B9-C33CCECAA7A1}" destId="{F606E4F5-A3EF-42D2-B9B2-9ABF3C7ACDF8}" srcOrd="3" destOrd="0" presId="urn:microsoft.com/office/officeart/2005/8/layout/pyramid2"/>
    <dgm:cxn modelId="{95A9EC7D-9CCA-42A2-8573-191992EBDC08}" type="presParOf" srcId="{73B92761-28B0-448B-97B9-C33CCECAA7A1}" destId="{9407A7C4-874B-4DA2-ACC4-CE52321BD930}" srcOrd="4" destOrd="0" presId="urn:microsoft.com/office/officeart/2005/8/layout/pyramid2"/>
    <dgm:cxn modelId="{845DBE75-557C-4A94-A919-76530AA4D626}" type="presParOf" srcId="{73B92761-28B0-448B-97B9-C33CCECAA7A1}" destId="{5D07744E-BE67-4872-9730-6153BB04EBE8}" srcOrd="5" destOrd="0" presId="urn:microsoft.com/office/officeart/2005/8/layout/pyramid2"/>
    <dgm:cxn modelId="{4436F7D4-6905-4539-941A-B03A694389C1}" type="presParOf" srcId="{73B92761-28B0-448B-97B9-C33CCECAA7A1}" destId="{43C6229F-415E-4BBD-B58F-CFECF334E45C}" srcOrd="6" destOrd="0" presId="urn:microsoft.com/office/officeart/2005/8/layout/pyramid2"/>
    <dgm:cxn modelId="{3A8EA53A-923A-4AF6-94D6-43E935304145}" type="presParOf" srcId="{73B92761-28B0-448B-97B9-C33CCECAA7A1}" destId="{8C5018B4-D922-43D0-8D34-646643A62C06}" srcOrd="7" destOrd="0" presId="urn:microsoft.com/office/officeart/2005/8/layout/pyramid2"/>
    <dgm:cxn modelId="{18A6A370-F168-496A-B5A0-1735610B4FCD}" type="presParOf" srcId="{73B92761-28B0-448B-97B9-C33CCECAA7A1}" destId="{9EE62487-516C-45D8-A299-79F68F69A0FF}" srcOrd="8" destOrd="0" presId="urn:microsoft.com/office/officeart/2005/8/layout/pyramid2"/>
    <dgm:cxn modelId="{D8D22644-A977-4577-B715-5002B35CB428}" type="presParOf" srcId="{73B92761-28B0-448B-97B9-C33CCECAA7A1}" destId="{862E7A12-B78E-4CB0-A4F6-7889CF2F4C4A}" srcOrd="9" destOrd="0" presId="urn:microsoft.com/office/officeart/2005/8/layout/pyramid2"/>
    <dgm:cxn modelId="{3FE92C3E-DCFF-499E-B99C-2C5688FA0FFE}" type="presParOf" srcId="{73B92761-28B0-448B-97B9-C33CCECAA7A1}" destId="{E9CA3627-FBB1-4836-ACE1-8B8F9980DFE8}" srcOrd="10" destOrd="0" presId="urn:microsoft.com/office/officeart/2005/8/layout/pyramid2"/>
    <dgm:cxn modelId="{D1CF95DF-3849-4D67-BBFA-9140851D63D8}" type="presParOf" srcId="{73B92761-28B0-448B-97B9-C33CCECAA7A1}" destId="{63C5733A-CA72-4EB8-A737-AB9697E39E55}" srcOrd="11" destOrd="0" presId="urn:microsoft.com/office/officeart/2005/8/layout/pyramid2"/>
    <dgm:cxn modelId="{84155193-E594-4D65-A7C3-68BBCB4159A4}" type="presParOf" srcId="{73B92761-28B0-448B-97B9-C33CCECAA7A1}" destId="{BE3A2655-6883-4B5E-B31E-2D44BCB470C4}" srcOrd="12" destOrd="0" presId="urn:microsoft.com/office/officeart/2005/8/layout/pyramid2"/>
    <dgm:cxn modelId="{47C7724A-EE9D-4C1C-9F83-AE72CA986BDF}" type="presParOf" srcId="{73B92761-28B0-448B-97B9-C33CCECAA7A1}" destId="{AEBD88D4-FD0E-4845-9020-713E263CFD4C}" srcOrd="13" destOrd="0" presId="urn:microsoft.com/office/officeart/2005/8/layout/pyramid2"/>
    <dgm:cxn modelId="{92EAC893-245D-4573-8837-CE103006A35A}" type="presParOf" srcId="{73B92761-28B0-448B-97B9-C33CCECAA7A1}" destId="{599F774A-56EA-4E8D-A4FA-E477F314F087}" srcOrd="14" destOrd="0" presId="urn:microsoft.com/office/officeart/2005/8/layout/pyramid2"/>
    <dgm:cxn modelId="{A9514C2B-A241-46F0-9AA9-E4743DCCB0ED}" type="presParOf" srcId="{73B92761-28B0-448B-97B9-C33CCECAA7A1}" destId="{318CBF5A-959A-4B46-B828-B74D3E57F0AE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AE5338-39A3-464F-91E8-78FBD3BAB3D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7D1CAB-AAAE-4E7C-AEDF-B9ADE1DD0B0E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r>
            <a: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</a:p>
      </dgm:t>
    </dgm:pt>
    <dgm:pt modelId="{8B8B9034-79B4-4659-9C93-FC8C34C89A61}" type="parTrans" cxnId="{0F3B2B41-C78D-4CE4-8C21-BB03D834FDE6}">
      <dgm:prSet/>
      <dgm:spPr/>
      <dgm:t>
        <a:bodyPr/>
        <a:lstStyle/>
        <a:p>
          <a:endParaRPr lang="ru-RU"/>
        </a:p>
      </dgm:t>
    </dgm:pt>
    <dgm:pt modelId="{976BD0F2-7058-4CC3-96F4-C6FB338C702E}" type="sibTrans" cxnId="{0F3B2B41-C78D-4CE4-8C21-BB03D834FDE6}">
      <dgm:prSet/>
      <dgm:spPr/>
      <dgm:t>
        <a:bodyPr/>
        <a:lstStyle/>
        <a:p>
          <a:endParaRPr lang="ru-RU"/>
        </a:p>
      </dgm:t>
    </dgm:pt>
    <dgm:pt modelId="{1242C51A-CB8E-4B85-A3DD-03196AD88B54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marL="85725" indent="0"/>
          <a:r>
            <a:rPr lang="ru-RU" sz="1200" dirty="0">
              <a:latin typeface="Times New Roman" pitchFamily="18" charset="0"/>
              <a:cs typeface="Times New Roman" pitchFamily="18" charset="0"/>
            </a:rPr>
            <a:t>Становление и развитие реабилитационных услуг в условиях общения с живой природой для детей и молодежи</a:t>
          </a:r>
        </a:p>
      </dgm:t>
    </dgm:pt>
    <dgm:pt modelId="{4C9B4998-FBF7-4B41-80CA-6ECD7D9F6544}" type="parTrans" cxnId="{FEB34A05-DD6F-4B6C-A496-A72BD70D1328}">
      <dgm:prSet/>
      <dgm:spPr/>
      <dgm:t>
        <a:bodyPr/>
        <a:lstStyle/>
        <a:p>
          <a:endParaRPr lang="ru-RU"/>
        </a:p>
      </dgm:t>
    </dgm:pt>
    <dgm:pt modelId="{BA113FFC-1D56-4B9B-9BAF-16C3956315EA}" type="sibTrans" cxnId="{FEB34A05-DD6F-4B6C-A496-A72BD70D1328}">
      <dgm:prSet/>
      <dgm:spPr/>
      <dgm:t>
        <a:bodyPr/>
        <a:lstStyle/>
        <a:p>
          <a:endParaRPr lang="ru-RU"/>
        </a:p>
      </dgm:t>
    </dgm:pt>
    <dgm:pt modelId="{945F0DD5-E17C-4049-9400-A98F089CB156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реализации проекта	</a:t>
          </a:r>
        </a:p>
      </dgm:t>
    </dgm:pt>
    <dgm:pt modelId="{ED632398-6C18-488D-BE9B-66473D031AB1}" type="parTrans" cxnId="{C32E9FE5-0F9F-4A8D-8BFE-00F4313078FA}">
      <dgm:prSet/>
      <dgm:spPr/>
      <dgm:t>
        <a:bodyPr/>
        <a:lstStyle/>
        <a:p>
          <a:endParaRPr lang="ru-RU"/>
        </a:p>
      </dgm:t>
    </dgm:pt>
    <dgm:pt modelId="{9C8ED256-C658-4B09-B4C3-1EE240447735}" type="sibTrans" cxnId="{C32E9FE5-0F9F-4A8D-8BFE-00F4313078FA}">
      <dgm:prSet/>
      <dgm:spPr/>
      <dgm:t>
        <a:bodyPr/>
        <a:lstStyle/>
        <a:p>
          <a:endParaRPr lang="ru-RU"/>
        </a:p>
      </dgm:t>
    </dgm:pt>
    <dgm:pt modelId="{92F60E4E-FE20-4925-9037-B286A27A028A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85725" indent="0"/>
          <a:r>
            <a:rPr lang="ru-RU" sz="1200" dirty="0">
              <a:latin typeface="Times New Roman" pitchFamily="18" charset="0"/>
              <a:cs typeface="Times New Roman" pitchFamily="18" charset="0"/>
            </a:rPr>
            <a:t>2025 год</a:t>
          </a:r>
        </a:p>
      </dgm:t>
    </dgm:pt>
    <dgm:pt modelId="{39542143-3188-4A99-B26D-9FBEE2760B42}" type="parTrans" cxnId="{3F618198-AA88-44C4-8E7D-5394DDF7D772}">
      <dgm:prSet/>
      <dgm:spPr/>
      <dgm:t>
        <a:bodyPr/>
        <a:lstStyle/>
        <a:p>
          <a:endParaRPr lang="ru-RU"/>
        </a:p>
      </dgm:t>
    </dgm:pt>
    <dgm:pt modelId="{01072824-B51C-4211-BE8A-F9D7873BE569}" type="sibTrans" cxnId="{3F618198-AA88-44C4-8E7D-5394DDF7D772}">
      <dgm:prSet/>
      <dgm:spPr/>
      <dgm:t>
        <a:bodyPr/>
        <a:lstStyle/>
        <a:p>
          <a:endParaRPr lang="ru-RU"/>
        </a:p>
      </dgm:t>
    </dgm:pt>
    <dgm:pt modelId="{A0F45BDA-2AC2-492B-8C91-6E014E61F20A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</a:t>
          </a:r>
        </a:p>
      </dgm:t>
    </dgm:pt>
    <dgm:pt modelId="{820C1B40-EC41-4F59-88E6-4311085DB9E5}" type="parTrans" cxnId="{9FCCC461-DB0F-421D-8160-AB07EA744BDF}">
      <dgm:prSet/>
      <dgm:spPr/>
      <dgm:t>
        <a:bodyPr/>
        <a:lstStyle/>
        <a:p>
          <a:endParaRPr lang="ru-RU"/>
        </a:p>
      </dgm:t>
    </dgm:pt>
    <dgm:pt modelId="{8D4401C1-9A71-4DFE-B91C-9FF1CE639A09}" type="sibTrans" cxnId="{9FCCC461-DB0F-421D-8160-AB07EA744BDF}">
      <dgm:prSet/>
      <dgm:spPr/>
      <dgm:t>
        <a:bodyPr/>
        <a:lstStyle/>
        <a:p>
          <a:endParaRPr lang="ru-RU"/>
        </a:p>
      </dgm:t>
    </dgm:pt>
    <dgm:pt modelId="{7039A33A-8A95-415A-87BF-638E31F4DD47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85725" indent="0"/>
          <a:r>
            <a:rPr lang="ru-RU" sz="1100" dirty="0">
              <a:latin typeface="Times New Roman" pitchFamily="18" charset="0"/>
              <a:cs typeface="Times New Roman" pitchFamily="18" charset="0"/>
            </a:rPr>
            <a:t>136 млн. рублей, в том числе:</a:t>
          </a:r>
        </a:p>
      </dgm:t>
    </dgm:pt>
    <dgm:pt modelId="{5319CD02-F7FE-48B2-8B79-62E5D0E18C07}" type="parTrans" cxnId="{4802A78C-B341-4FEC-A8B9-5C2309F281B8}">
      <dgm:prSet/>
      <dgm:spPr/>
      <dgm:t>
        <a:bodyPr/>
        <a:lstStyle/>
        <a:p>
          <a:endParaRPr lang="ru-RU"/>
        </a:p>
      </dgm:t>
    </dgm:pt>
    <dgm:pt modelId="{664F063A-DB09-41CE-BDB8-99D5B60CF49C}" type="sibTrans" cxnId="{4802A78C-B341-4FEC-A8B9-5C2309F281B8}">
      <dgm:prSet/>
      <dgm:spPr/>
      <dgm:t>
        <a:bodyPr/>
        <a:lstStyle/>
        <a:p>
          <a:endParaRPr lang="ru-RU"/>
        </a:p>
      </dgm:t>
    </dgm:pt>
    <dgm:pt modelId="{AE55D417-2E01-4BF4-8D5A-DCFD6FACA149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114300" indent="0"/>
          <a:r>
            <a:rPr lang="ru-RU" sz="1200" dirty="0">
              <a:latin typeface="Times New Roman" pitchFamily="18" charset="0"/>
              <a:cs typeface="Times New Roman" pitchFamily="18" charset="0"/>
            </a:rPr>
            <a:t>Создание дополнительных рабочих мест – до 20</a:t>
          </a:r>
        </a:p>
      </dgm:t>
    </dgm:pt>
    <dgm:pt modelId="{31035B66-5FA2-4B10-BC95-23305902D343}" type="parTrans" cxnId="{CBF0FADB-2426-413A-A720-4A3F6FD48248}">
      <dgm:prSet/>
      <dgm:spPr/>
      <dgm:t>
        <a:bodyPr/>
        <a:lstStyle/>
        <a:p>
          <a:endParaRPr lang="ru-RU"/>
        </a:p>
      </dgm:t>
    </dgm:pt>
    <dgm:pt modelId="{21AE2E61-BA6B-4549-B972-DFE701E589C8}" type="sibTrans" cxnId="{CBF0FADB-2426-413A-A720-4A3F6FD48248}">
      <dgm:prSet/>
      <dgm:spPr/>
      <dgm:t>
        <a:bodyPr/>
        <a:lstStyle/>
        <a:p>
          <a:endParaRPr lang="ru-RU"/>
        </a:p>
      </dgm:t>
    </dgm:pt>
    <dgm:pt modelId="{39860148-4479-411F-A864-27003C5629D7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57150" indent="0"/>
          <a:r>
            <a:rPr lang="ru-RU" sz="1100" dirty="0">
              <a:latin typeface="Times New Roman" pitchFamily="18" charset="0"/>
              <a:cs typeface="Times New Roman" pitchFamily="18" charset="0"/>
            </a:rPr>
            <a:t>24 млн.рублей – привлеченные;</a:t>
          </a:r>
        </a:p>
      </dgm:t>
    </dgm:pt>
    <dgm:pt modelId="{FA2FF9FF-905F-485F-82E2-3521EAA737DC}" type="parTrans" cxnId="{553C08A8-BF7E-4FA3-B10F-118552C11D94}">
      <dgm:prSet/>
      <dgm:spPr/>
      <dgm:t>
        <a:bodyPr/>
        <a:lstStyle/>
        <a:p>
          <a:endParaRPr lang="ru-RU"/>
        </a:p>
      </dgm:t>
    </dgm:pt>
    <dgm:pt modelId="{E691F2A6-453A-4AB2-99F6-05CE08CEC0C9}" type="sibTrans" cxnId="{553C08A8-BF7E-4FA3-B10F-118552C11D94}">
      <dgm:prSet/>
      <dgm:spPr/>
      <dgm:t>
        <a:bodyPr/>
        <a:lstStyle/>
        <a:p>
          <a:endParaRPr lang="ru-RU"/>
        </a:p>
      </dgm:t>
    </dgm:pt>
    <dgm:pt modelId="{3D3061D5-3A3B-4936-B49E-BAB5198BDD62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57150" indent="0"/>
          <a:r>
            <a:rPr lang="ru-RU" sz="1100" dirty="0">
              <a:latin typeface="Times New Roman" pitchFamily="18" charset="0"/>
              <a:cs typeface="Times New Roman" pitchFamily="18" charset="0"/>
            </a:rPr>
            <a:t>86 млн.рублей – планируемые инвестиции</a:t>
          </a:r>
        </a:p>
      </dgm:t>
    </dgm:pt>
    <dgm:pt modelId="{5D099601-FFDE-41F4-9818-47308317D7CE}" type="parTrans" cxnId="{8E5F97BC-C944-4ADB-8076-E987BB671EF1}">
      <dgm:prSet/>
      <dgm:spPr/>
      <dgm:t>
        <a:bodyPr/>
        <a:lstStyle/>
        <a:p>
          <a:endParaRPr lang="ru-RU"/>
        </a:p>
      </dgm:t>
    </dgm:pt>
    <dgm:pt modelId="{11FF44C2-38F8-405B-B8B2-554B4A67531C}" type="sibTrans" cxnId="{8E5F97BC-C944-4ADB-8076-E987BB671EF1}">
      <dgm:prSet/>
      <dgm:spPr/>
      <dgm:t>
        <a:bodyPr/>
        <a:lstStyle/>
        <a:p>
          <a:endParaRPr lang="ru-RU"/>
        </a:p>
      </dgm:t>
    </dgm:pt>
    <dgm:pt modelId="{4FFD4311-C3AF-429D-AD7A-B31774D3CDB5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57150" indent="0"/>
          <a:r>
            <a:rPr lang="ru-RU" sz="1100" dirty="0">
              <a:latin typeface="Times New Roman" pitchFamily="18" charset="0"/>
              <a:cs typeface="Times New Roman" pitchFamily="18" charset="0"/>
            </a:rPr>
            <a:t>26 млн.рублей – собственные</a:t>
          </a:r>
        </a:p>
      </dgm:t>
    </dgm:pt>
    <dgm:pt modelId="{7D0F4AA6-56A4-4970-B265-20683B505686}" type="parTrans" cxnId="{A60AD476-A87E-4657-9732-2D367819860E}">
      <dgm:prSet/>
      <dgm:spPr/>
      <dgm:t>
        <a:bodyPr/>
        <a:lstStyle/>
        <a:p>
          <a:endParaRPr lang="ru-RU"/>
        </a:p>
      </dgm:t>
    </dgm:pt>
    <dgm:pt modelId="{A77CA916-8E6D-4FD3-91AD-594E84440300}" type="sibTrans" cxnId="{A60AD476-A87E-4657-9732-2D367819860E}">
      <dgm:prSet/>
      <dgm:spPr/>
      <dgm:t>
        <a:bodyPr/>
        <a:lstStyle/>
        <a:p>
          <a:endParaRPr lang="ru-RU"/>
        </a:p>
      </dgm:t>
    </dgm:pt>
    <dgm:pt modelId="{F7891A63-BAC5-4FE3-B049-C3C766734732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1006AA71-E5FD-44D3-8005-3B32F1B76DC7}" type="parTrans" cxnId="{9D74513A-5470-4F96-88B4-CD17925E152A}">
      <dgm:prSet/>
      <dgm:spPr/>
      <dgm:t>
        <a:bodyPr/>
        <a:lstStyle/>
        <a:p>
          <a:endParaRPr lang="ru-RU"/>
        </a:p>
      </dgm:t>
    </dgm:pt>
    <dgm:pt modelId="{28E081BE-DA0C-4AF4-A853-F4220BFB4215}" type="sibTrans" cxnId="{9D74513A-5470-4F96-88B4-CD17925E152A}">
      <dgm:prSet/>
      <dgm:spPr/>
      <dgm:t>
        <a:bodyPr/>
        <a:lstStyle/>
        <a:p>
          <a:endParaRPr lang="ru-RU"/>
        </a:p>
      </dgm:t>
    </dgm:pt>
    <dgm:pt modelId="{63621B4D-8D8F-47AE-AA47-4F1C14D4D760}" type="pres">
      <dgm:prSet presAssocID="{1FAE5338-39A3-464F-91E8-78FBD3BAB3D9}" presName="Name0" presStyleCnt="0">
        <dgm:presLayoutVars>
          <dgm:dir/>
          <dgm:animLvl val="lvl"/>
          <dgm:resizeHandles val="exact"/>
        </dgm:presLayoutVars>
      </dgm:prSet>
      <dgm:spPr/>
    </dgm:pt>
    <dgm:pt modelId="{1C061DE6-6898-4075-9BD0-04ECD77B79D7}" type="pres">
      <dgm:prSet presAssocID="{027D1CAB-AAAE-4E7C-AEDF-B9ADE1DD0B0E}" presName="linNode" presStyleCnt="0"/>
      <dgm:spPr/>
    </dgm:pt>
    <dgm:pt modelId="{533F94F7-FAF2-4C2A-BE4C-75A05D31B9C7}" type="pres">
      <dgm:prSet presAssocID="{027D1CAB-AAAE-4E7C-AEDF-B9ADE1DD0B0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D9E4845-EE5A-4906-857E-A97BA6A86999}" type="pres">
      <dgm:prSet presAssocID="{027D1CAB-AAAE-4E7C-AEDF-B9ADE1DD0B0E}" presName="descendantText" presStyleLbl="alignAccFollowNode1" presStyleIdx="0" presStyleCnt="3" custScaleY="100965" custLinFactNeighborX="-252" custLinFactNeighborY="-12044">
        <dgm:presLayoutVars>
          <dgm:bulletEnabled val="1"/>
        </dgm:presLayoutVars>
      </dgm:prSet>
      <dgm:spPr>
        <a:prstGeom prst="roundRect">
          <a:avLst/>
        </a:prstGeom>
      </dgm:spPr>
    </dgm:pt>
    <dgm:pt modelId="{9589674B-1242-4C73-B0CB-33E6D7524ECE}" type="pres">
      <dgm:prSet presAssocID="{976BD0F2-7058-4CC3-96F4-C6FB338C702E}" presName="sp" presStyleCnt="0"/>
      <dgm:spPr/>
    </dgm:pt>
    <dgm:pt modelId="{6DBA24AF-8C89-4F62-82A7-1CA93345A3F0}" type="pres">
      <dgm:prSet presAssocID="{F7891A63-BAC5-4FE3-B049-C3C766734732}" presName="linNode" presStyleCnt="0"/>
      <dgm:spPr/>
    </dgm:pt>
    <dgm:pt modelId="{FE8B97B4-4261-4A55-B43A-25A2D0AE9769}" type="pres">
      <dgm:prSet presAssocID="{F7891A63-BAC5-4FE3-B049-C3C766734732}" presName="parentText" presStyleLbl="node1" presStyleIdx="1" presStyleCnt="4" custLinFactNeighborY="-1354">
        <dgm:presLayoutVars>
          <dgm:chMax val="1"/>
          <dgm:bulletEnabled val="1"/>
        </dgm:presLayoutVars>
      </dgm:prSet>
      <dgm:spPr/>
    </dgm:pt>
    <dgm:pt modelId="{A1ABC2E5-3CD2-49F5-826A-A156778C436D}" type="pres">
      <dgm:prSet presAssocID="{28E081BE-DA0C-4AF4-A853-F4220BFB4215}" presName="sp" presStyleCnt="0"/>
      <dgm:spPr/>
    </dgm:pt>
    <dgm:pt modelId="{F45E401F-949D-49AB-84DD-3542C9A46F73}" type="pres">
      <dgm:prSet presAssocID="{945F0DD5-E17C-4049-9400-A98F089CB156}" presName="linNode" presStyleCnt="0"/>
      <dgm:spPr/>
    </dgm:pt>
    <dgm:pt modelId="{C6615D9A-7068-4558-9250-4020A1E73A54}" type="pres">
      <dgm:prSet presAssocID="{945F0DD5-E17C-4049-9400-A98F089CB156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9D365D8-064E-4157-9958-ADE116278A16}" type="pres">
      <dgm:prSet presAssocID="{945F0DD5-E17C-4049-9400-A98F089CB156}" presName="descendantText" presStyleLbl="alignAccFollowNode1" presStyleIdx="1" presStyleCnt="3" custScaleX="99094" custScaleY="122633" custLinFactNeighborX="2966" custLinFactNeighborY="-6575">
        <dgm:presLayoutVars>
          <dgm:bulletEnabled val="1"/>
        </dgm:presLayoutVars>
      </dgm:prSet>
      <dgm:spPr>
        <a:prstGeom prst="roundRect">
          <a:avLst/>
        </a:prstGeom>
      </dgm:spPr>
    </dgm:pt>
    <dgm:pt modelId="{D0DAC758-741A-4AE7-88DA-8AA5E2166993}" type="pres">
      <dgm:prSet presAssocID="{9C8ED256-C658-4B09-B4C3-1EE240447735}" presName="sp" presStyleCnt="0"/>
      <dgm:spPr/>
    </dgm:pt>
    <dgm:pt modelId="{0D9FB36F-4FBE-446B-B644-2BCE8E758C1E}" type="pres">
      <dgm:prSet presAssocID="{A0F45BDA-2AC2-492B-8C91-6E014E61F20A}" presName="linNode" presStyleCnt="0"/>
      <dgm:spPr/>
    </dgm:pt>
    <dgm:pt modelId="{D5FCA5C8-5129-4B5E-8185-4182319E6A6B}" type="pres">
      <dgm:prSet presAssocID="{A0F45BDA-2AC2-492B-8C91-6E014E61F20A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D7079D0F-247D-4E5E-B8AC-E95FE64C1955}" type="pres">
      <dgm:prSet presAssocID="{A0F45BDA-2AC2-492B-8C91-6E014E61F20A}" presName="descendantText" presStyleLbl="alignAccFollowNode1" presStyleIdx="2" presStyleCnt="3" custScaleY="163324" custLinFactNeighborX="-154" custLinFactNeighborY="-807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EB34A05-DD6F-4B6C-A496-A72BD70D1328}" srcId="{027D1CAB-AAAE-4E7C-AEDF-B9ADE1DD0B0E}" destId="{1242C51A-CB8E-4B85-A3DD-03196AD88B54}" srcOrd="0" destOrd="0" parTransId="{4C9B4998-FBF7-4B41-80CA-6ECD7D9F6544}" sibTransId="{BA113FFC-1D56-4B9B-9BAF-16C3956315EA}"/>
    <dgm:cxn modelId="{E321BF1A-277D-444E-B68C-E6C8280549D2}" type="presOf" srcId="{92F60E4E-FE20-4925-9037-B286A27A028A}" destId="{F9D365D8-064E-4157-9958-ADE116278A16}" srcOrd="0" destOrd="0" presId="urn:microsoft.com/office/officeart/2005/8/layout/vList5"/>
    <dgm:cxn modelId="{9D74513A-5470-4F96-88B4-CD17925E152A}" srcId="{1FAE5338-39A3-464F-91E8-78FBD3BAB3D9}" destId="{F7891A63-BAC5-4FE3-B049-C3C766734732}" srcOrd="1" destOrd="0" parTransId="{1006AA71-E5FD-44D3-8005-3B32F1B76DC7}" sibTransId="{28E081BE-DA0C-4AF4-A853-F4220BFB4215}"/>
    <dgm:cxn modelId="{0F3B2B41-C78D-4CE4-8C21-BB03D834FDE6}" srcId="{1FAE5338-39A3-464F-91E8-78FBD3BAB3D9}" destId="{027D1CAB-AAAE-4E7C-AEDF-B9ADE1DD0B0E}" srcOrd="0" destOrd="0" parTransId="{8B8B9034-79B4-4659-9C93-FC8C34C89A61}" sibTransId="{976BD0F2-7058-4CC3-96F4-C6FB338C702E}"/>
    <dgm:cxn modelId="{9FCCC461-DB0F-421D-8160-AB07EA744BDF}" srcId="{1FAE5338-39A3-464F-91E8-78FBD3BAB3D9}" destId="{A0F45BDA-2AC2-492B-8C91-6E014E61F20A}" srcOrd="3" destOrd="0" parTransId="{820C1B40-EC41-4F59-88E6-4311085DB9E5}" sibTransId="{8D4401C1-9A71-4DFE-B91C-9FF1CE639A09}"/>
    <dgm:cxn modelId="{FC019445-180F-4599-97FB-DCE723330BDF}" type="presOf" srcId="{A0F45BDA-2AC2-492B-8C91-6E014E61F20A}" destId="{D5FCA5C8-5129-4B5E-8185-4182319E6A6B}" srcOrd="0" destOrd="0" presId="urn:microsoft.com/office/officeart/2005/8/layout/vList5"/>
    <dgm:cxn modelId="{ECA39570-BBCE-4238-90C4-8578F93328A8}" type="presOf" srcId="{945F0DD5-E17C-4049-9400-A98F089CB156}" destId="{C6615D9A-7068-4558-9250-4020A1E73A54}" srcOrd="0" destOrd="0" presId="urn:microsoft.com/office/officeart/2005/8/layout/vList5"/>
    <dgm:cxn modelId="{A60AD476-A87E-4657-9732-2D367819860E}" srcId="{A0F45BDA-2AC2-492B-8C91-6E014E61F20A}" destId="{4FFD4311-C3AF-429D-AD7A-B31774D3CDB5}" srcOrd="1" destOrd="0" parTransId="{7D0F4AA6-56A4-4970-B265-20683B505686}" sibTransId="{A77CA916-8E6D-4FD3-91AD-594E84440300}"/>
    <dgm:cxn modelId="{3B1A2C85-55FD-4349-9793-D877C4A87661}" type="presOf" srcId="{1242C51A-CB8E-4B85-A3DD-03196AD88B54}" destId="{FD9E4845-EE5A-4906-857E-A97BA6A86999}" srcOrd="0" destOrd="0" presId="urn:microsoft.com/office/officeart/2005/8/layout/vList5"/>
    <dgm:cxn modelId="{4802A78C-B341-4FEC-A8B9-5C2309F281B8}" srcId="{A0F45BDA-2AC2-492B-8C91-6E014E61F20A}" destId="{7039A33A-8A95-415A-87BF-638E31F4DD47}" srcOrd="0" destOrd="0" parTransId="{5319CD02-F7FE-48B2-8B79-62E5D0E18C07}" sibTransId="{664F063A-DB09-41CE-BDB8-99D5B60CF49C}"/>
    <dgm:cxn modelId="{DC76F88E-E29A-4A79-BDB5-1C720AA2A687}" type="presOf" srcId="{39860148-4479-411F-A864-27003C5629D7}" destId="{D7079D0F-247D-4E5E-B8AC-E95FE64C1955}" srcOrd="0" destOrd="2" presId="urn:microsoft.com/office/officeart/2005/8/layout/vList5"/>
    <dgm:cxn modelId="{3F618198-AA88-44C4-8E7D-5394DDF7D772}" srcId="{945F0DD5-E17C-4049-9400-A98F089CB156}" destId="{92F60E4E-FE20-4925-9037-B286A27A028A}" srcOrd="0" destOrd="0" parTransId="{39542143-3188-4A99-B26D-9FBEE2760B42}" sibTransId="{01072824-B51C-4211-BE8A-F9D7873BE569}"/>
    <dgm:cxn modelId="{553C08A8-BF7E-4FA3-B10F-118552C11D94}" srcId="{A0F45BDA-2AC2-492B-8C91-6E014E61F20A}" destId="{39860148-4479-411F-A864-27003C5629D7}" srcOrd="2" destOrd="0" parTransId="{FA2FF9FF-905F-485F-82E2-3521EAA737DC}" sibTransId="{E691F2A6-453A-4AB2-99F6-05CE08CEC0C9}"/>
    <dgm:cxn modelId="{8E5F97BC-C944-4ADB-8076-E987BB671EF1}" srcId="{A0F45BDA-2AC2-492B-8C91-6E014E61F20A}" destId="{3D3061D5-3A3B-4936-B49E-BAB5198BDD62}" srcOrd="3" destOrd="0" parTransId="{5D099601-FFDE-41F4-9818-47308317D7CE}" sibTransId="{11FF44C2-38F8-405B-B8B2-554B4A67531C}"/>
    <dgm:cxn modelId="{97D0ABC1-1F12-44EE-A635-4F6465E7AB06}" type="presOf" srcId="{AE55D417-2E01-4BF4-8D5A-DCFD6FACA149}" destId="{F9D365D8-064E-4157-9958-ADE116278A16}" srcOrd="0" destOrd="1" presId="urn:microsoft.com/office/officeart/2005/8/layout/vList5"/>
    <dgm:cxn modelId="{0A3F5FC3-F828-472A-B5D7-0DD5E96331F6}" type="presOf" srcId="{7039A33A-8A95-415A-87BF-638E31F4DD47}" destId="{D7079D0F-247D-4E5E-B8AC-E95FE64C1955}" srcOrd="0" destOrd="0" presId="urn:microsoft.com/office/officeart/2005/8/layout/vList5"/>
    <dgm:cxn modelId="{BE136DC9-895A-48B4-888C-7AA7549F541A}" type="presOf" srcId="{4FFD4311-C3AF-429D-AD7A-B31774D3CDB5}" destId="{D7079D0F-247D-4E5E-B8AC-E95FE64C1955}" srcOrd="0" destOrd="1" presId="urn:microsoft.com/office/officeart/2005/8/layout/vList5"/>
    <dgm:cxn modelId="{CBF0FADB-2426-413A-A720-4A3F6FD48248}" srcId="{945F0DD5-E17C-4049-9400-A98F089CB156}" destId="{AE55D417-2E01-4BF4-8D5A-DCFD6FACA149}" srcOrd="1" destOrd="0" parTransId="{31035B66-5FA2-4B10-BC95-23305902D343}" sibTransId="{21AE2E61-BA6B-4549-B972-DFE701E589C8}"/>
    <dgm:cxn modelId="{18967ADF-6243-4088-9738-A177A66B652D}" type="presOf" srcId="{027D1CAB-AAAE-4E7C-AEDF-B9ADE1DD0B0E}" destId="{533F94F7-FAF2-4C2A-BE4C-75A05D31B9C7}" srcOrd="0" destOrd="0" presId="urn:microsoft.com/office/officeart/2005/8/layout/vList5"/>
    <dgm:cxn modelId="{C32E9FE5-0F9F-4A8D-8BFE-00F4313078FA}" srcId="{1FAE5338-39A3-464F-91E8-78FBD3BAB3D9}" destId="{945F0DD5-E17C-4049-9400-A98F089CB156}" srcOrd="2" destOrd="0" parTransId="{ED632398-6C18-488D-BE9B-66473D031AB1}" sibTransId="{9C8ED256-C658-4B09-B4C3-1EE240447735}"/>
    <dgm:cxn modelId="{63825DEB-3C7C-449A-9689-DE9E133E5604}" type="presOf" srcId="{3D3061D5-3A3B-4936-B49E-BAB5198BDD62}" destId="{D7079D0F-247D-4E5E-B8AC-E95FE64C1955}" srcOrd="0" destOrd="3" presId="urn:microsoft.com/office/officeart/2005/8/layout/vList5"/>
    <dgm:cxn modelId="{C5A853F2-3805-44AE-A00F-3C57ED93DD11}" type="presOf" srcId="{F7891A63-BAC5-4FE3-B049-C3C766734732}" destId="{FE8B97B4-4261-4A55-B43A-25A2D0AE9769}" srcOrd="0" destOrd="0" presId="urn:microsoft.com/office/officeart/2005/8/layout/vList5"/>
    <dgm:cxn modelId="{2B1455F5-B068-4FE9-A521-13E0DFFCB80B}" type="presOf" srcId="{1FAE5338-39A3-464F-91E8-78FBD3BAB3D9}" destId="{63621B4D-8D8F-47AE-AA47-4F1C14D4D760}" srcOrd="0" destOrd="0" presId="urn:microsoft.com/office/officeart/2005/8/layout/vList5"/>
    <dgm:cxn modelId="{F8AC2074-9F24-48A7-87E7-01A5D5DF673A}" type="presParOf" srcId="{63621B4D-8D8F-47AE-AA47-4F1C14D4D760}" destId="{1C061DE6-6898-4075-9BD0-04ECD77B79D7}" srcOrd="0" destOrd="0" presId="urn:microsoft.com/office/officeart/2005/8/layout/vList5"/>
    <dgm:cxn modelId="{9ACDA2D4-C8B1-4684-B17E-70280FB097A5}" type="presParOf" srcId="{1C061DE6-6898-4075-9BD0-04ECD77B79D7}" destId="{533F94F7-FAF2-4C2A-BE4C-75A05D31B9C7}" srcOrd="0" destOrd="0" presId="urn:microsoft.com/office/officeart/2005/8/layout/vList5"/>
    <dgm:cxn modelId="{2ECCB676-ED56-470F-96E2-E6D43322E542}" type="presParOf" srcId="{1C061DE6-6898-4075-9BD0-04ECD77B79D7}" destId="{FD9E4845-EE5A-4906-857E-A97BA6A86999}" srcOrd="1" destOrd="0" presId="urn:microsoft.com/office/officeart/2005/8/layout/vList5"/>
    <dgm:cxn modelId="{38FC98A9-5DBB-479E-97E2-D80AD4F79B53}" type="presParOf" srcId="{63621B4D-8D8F-47AE-AA47-4F1C14D4D760}" destId="{9589674B-1242-4C73-B0CB-33E6D7524ECE}" srcOrd="1" destOrd="0" presId="urn:microsoft.com/office/officeart/2005/8/layout/vList5"/>
    <dgm:cxn modelId="{D18E5609-2F11-4D6D-B722-7CB03BC326C9}" type="presParOf" srcId="{63621B4D-8D8F-47AE-AA47-4F1C14D4D760}" destId="{6DBA24AF-8C89-4F62-82A7-1CA93345A3F0}" srcOrd="2" destOrd="0" presId="urn:microsoft.com/office/officeart/2005/8/layout/vList5"/>
    <dgm:cxn modelId="{F36A4BE3-8C67-4BA8-A51C-B7698BA55251}" type="presParOf" srcId="{6DBA24AF-8C89-4F62-82A7-1CA93345A3F0}" destId="{FE8B97B4-4261-4A55-B43A-25A2D0AE9769}" srcOrd="0" destOrd="0" presId="urn:microsoft.com/office/officeart/2005/8/layout/vList5"/>
    <dgm:cxn modelId="{9F825F93-1770-4991-8D48-C130FDF010EA}" type="presParOf" srcId="{63621B4D-8D8F-47AE-AA47-4F1C14D4D760}" destId="{A1ABC2E5-3CD2-49F5-826A-A156778C436D}" srcOrd="3" destOrd="0" presId="urn:microsoft.com/office/officeart/2005/8/layout/vList5"/>
    <dgm:cxn modelId="{264AAFE4-5FFD-43DC-96B5-BC5EA061BB2A}" type="presParOf" srcId="{63621B4D-8D8F-47AE-AA47-4F1C14D4D760}" destId="{F45E401F-949D-49AB-84DD-3542C9A46F73}" srcOrd="4" destOrd="0" presId="urn:microsoft.com/office/officeart/2005/8/layout/vList5"/>
    <dgm:cxn modelId="{1843E5A9-1473-4654-8E5E-0DF7695B4DAE}" type="presParOf" srcId="{F45E401F-949D-49AB-84DD-3542C9A46F73}" destId="{C6615D9A-7068-4558-9250-4020A1E73A54}" srcOrd="0" destOrd="0" presId="urn:microsoft.com/office/officeart/2005/8/layout/vList5"/>
    <dgm:cxn modelId="{FD9D02B8-2E76-4B3D-85CE-4E5D398BC747}" type="presParOf" srcId="{F45E401F-949D-49AB-84DD-3542C9A46F73}" destId="{F9D365D8-064E-4157-9958-ADE116278A16}" srcOrd="1" destOrd="0" presId="urn:microsoft.com/office/officeart/2005/8/layout/vList5"/>
    <dgm:cxn modelId="{D1ABB8E8-4078-4F97-8DB0-6C64352A8049}" type="presParOf" srcId="{63621B4D-8D8F-47AE-AA47-4F1C14D4D760}" destId="{D0DAC758-741A-4AE7-88DA-8AA5E2166993}" srcOrd="5" destOrd="0" presId="urn:microsoft.com/office/officeart/2005/8/layout/vList5"/>
    <dgm:cxn modelId="{8EC90589-507A-4677-A95E-F937BB8409FB}" type="presParOf" srcId="{63621B4D-8D8F-47AE-AA47-4F1C14D4D760}" destId="{0D9FB36F-4FBE-446B-B644-2BCE8E758C1E}" srcOrd="6" destOrd="0" presId="urn:microsoft.com/office/officeart/2005/8/layout/vList5"/>
    <dgm:cxn modelId="{01EDE789-9E22-4738-AB46-49825030F7ED}" type="presParOf" srcId="{0D9FB36F-4FBE-446B-B644-2BCE8E758C1E}" destId="{D5FCA5C8-5129-4B5E-8185-4182319E6A6B}" srcOrd="0" destOrd="0" presId="urn:microsoft.com/office/officeart/2005/8/layout/vList5"/>
    <dgm:cxn modelId="{832521FC-4432-4B1C-984E-71C6FE74A1F3}" type="presParOf" srcId="{0D9FB36F-4FBE-446B-B644-2BCE8E758C1E}" destId="{D7079D0F-247D-4E5E-B8AC-E95FE64C1955}" srcOrd="1" destOrd="0" presId="urn:microsoft.com/office/officeart/2005/8/layout/vList5"/>
  </dgm:cxnLst>
  <dgm:bg>
    <a:solidFill>
      <a:schemeClr val="accent4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180677-A870-4674-B266-4C660555A0E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587F21-56AE-437A-A600-E61B16D596BC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</dgm:t>
    </dgm:pt>
    <dgm:pt modelId="{EE608B68-066A-4877-AAAE-B58444362B26}" type="parTrans" cxnId="{66386E41-7FE0-42AD-9BBE-04105C38196C}">
      <dgm:prSet/>
      <dgm:spPr/>
      <dgm:t>
        <a:bodyPr/>
        <a:lstStyle/>
        <a:p>
          <a:endParaRPr lang="ru-RU"/>
        </a:p>
      </dgm:t>
    </dgm:pt>
    <dgm:pt modelId="{C335FBAF-6530-4A2D-9A4D-93569BC221D8}" type="sibTrans" cxnId="{66386E41-7FE0-42AD-9BBE-04105C38196C}">
      <dgm:prSet/>
      <dgm:spPr/>
      <dgm:t>
        <a:bodyPr/>
        <a:lstStyle/>
        <a:p>
          <a:endParaRPr lang="ru-RU"/>
        </a:p>
      </dgm:t>
    </dgm:pt>
    <dgm:pt modelId="{CA07330C-7D57-44F0-AB4C-B44F12FB093F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Создание уникального эко-парка на территории Республики Карелия</a:t>
          </a:r>
        </a:p>
      </dgm:t>
    </dgm:pt>
    <dgm:pt modelId="{0D582D27-3D4C-4E37-9235-40C9FF0FF0BE}" type="parTrans" cxnId="{9B2F0248-CFD3-44C7-82B6-F9E2C3C6C799}">
      <dgm:prSet/>
      <dgm:spPr/>
      <dgm:t>
        <a:bodyPr/>
        <a:lstStyle/>
        <a:p>
          <a:endParaRPr lang="ru-RU"/>
        </a:p>
      </dgm:t>
    </dgm:pt>
    <dgm:pt modelId="{C2B785D8-DFB8-4207-B35C-F6429362B45E}" type="sibTrans" cxnId="{9B2F0248-CFD3-44C7-82B6-F9E2C3C6C799}">
      <dgm:prSet/>
      <dgm:spPr/>
      <dgm:t>
        <a:bodyPr/>
        <a:lstStyle/>
        <a:p>
          <a:endParaRPr lang="ru-RU"/>
        </a:p>
      </dgm:t>
    </dgm:pt>
    <dgm:pt modelId="{C52C4E75-C87B-4347-9669-03F324D1BB4B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</a:t>
          </a:r>
        </a:p>
      </dgm:t>
    </dgm:pt>
    <dgm:pt modelId="{D31AF829-9CC9-4A71-B0D2-A23F2F71B6E8}" type="parTrans" cxnId="{1FCF5754-BB96-4E73-8C66-5CB8ADADFDCF}">
      <dgm:prSet/>
      <dgm:spPr/>
      <dgm:t>
        <a:bodyPr/>
        <a:lstStyle/>
        <a:p>
          <a:endParaRPr lang="ru-RU"/>
        </a:p>
      </dgm:t>
    </dgm:pt>
    <dgm:pt modelId="{69EE9DDB-B12F-46C5-AA3D-5479A84A380A}" type="sibTrans" cxnId="{1FCF5754-BB96-4E73-8C66-5CB8ADADFDCF}">
      <dgm:prSet/>
      <dgm:spPr/>
      <dgm:t>
        <a:bodyPr/>
        <a:lstStyle/>
        <a:p>
          <a:endParaRPr lang="ru-RU"/>
        </a:p>
      </dgm:t>
    </dgm:pt>
    <dgm:pt modelId="{C13178C4-CE71-46C9-98C2-931316EE4656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Республика Карелия, Пряжинский район, п. Эссойла</a:t>
          </a:r>
        </a:p>
      </dgm:t>
    </dgm:pt>
    <dgm:pt modelId="{729C435E-57A5-4603-9C12-7CDB3E69DB62}" type="parTrans" cxnId="{38B1DE18-0C8E-44CC-B43C-59B341D5F688}">
      <dgm:prSet/>
      <dgm:spPr/>
      <dgm:t>
        <a:bodyPr/>
        <a:lstStyle/>
        <a:p>
          <a:endParaRPr lang="ru-RU"/>
        </a:p>
      </dgm:t>
    </dgm:pt>
    <dgm:pt modelId="{051E75EA-CCA1-40FE-A73D-23231E08B0D3}" type="sibTrans" cxnId="{38B1DE18-0C8E-44CC-B43C-59B341D5F688}">
      <dgm:prSet/>
      <dgm:spPr/>
      <dgm:t>
        <a:bodyPr/>
        <a:lstStyle/>
        <a:p>
          <a:endParaRPr lang="ru-RU"/>
        </a:p>
      </dgm:t>
    </dgm:pt>
    <dgm:pt modelId="{1FD0F095-F947-4B68-A9A3-4C2DFEB863C3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реализации проекта</a:t>
          </a:r>
        </a:p>
      </dgm:t>
    </dgm:pt>
    <dgm:pt modelId="{02E88A48-B0F6-4CA2-B255-3A0CBD0255EE}" type="parTrans" cxnId="{291682CD-4306-4426-8F19-60B78FFCD281}">
      <dgm:prSet/>
      <dgm:spPr/>
      <dgm:t>
        <a:bodyPr/>
        <a:lstStyle/>
        <a:p>
          <a:endParaRPr lang="ru-RU"/>
        </a:p>
      </dgm:t>
    </dgm:pt>
    <dgm:pt modelId="{630C12DE-2374-4F56-A181-79F28133DE2D}" type="sibTrans" cxnId="{291682CD-4306-4426-8F19-60B78FFCD281}">
      <dgm:prSet/>
      <dgm:spPr/>
      <dgm:t>
        <a:bodyPr/>
        <a:lstStyle/>
        <a:p>
          <a:endParaRPr lang="ru-RU"/>
        </a:p>
      </dgm:t>
    </dgm:pt>
    <dgm:pt modelId="{38C47B86-34DF-4DF8-8DD2-BBA24B0787C8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latin typeface="Times New Roman" pitchFamily="18" charset="0"/>
              <a:cs typeface="Times New Roman" pitchFamily="18" charset="0"/>
            </a:rPr>
            <a:t>2019-2025 год</a:t>
          </a:r>
        </a:p>
      </dgm:t>
    </dgm:pt>
    <dgm:pt modelId="{A842B751-4F26-410C-B4ED-C95398AC6BD4}" type="parTrans" cxnId="{69820562-236E-4A66-A115-E39ABFE12840}">
      <dgm:prSet/>
      <dgm:spPr/>
      <dgm:t>
        <a:bodyPr/>
        <a:lstStyle/>
        <a:p>
          <a:endParaRPr lang="ru-RU"/>
        </a:p>
      </dgm:t>
    </dgm:pt>
    <dgm:pt modelId="{3E582FB4-22A4-4ADD-B18A-D1E710AF0670}" type="sibTrans" cxnId="{69820562-236E-4A66-A115-E39ABFE12840}">
      <dgm:prSet/>
      <dgm:spPr/>
      <dgm:t>
        <a:bodyPr/>
        <a:lstStyle/>
        <a:p>
          <a:endParaRPr lang="ru-RU"/>
        </a:p>
      </dgm:t>
    </dgm:pt>
    <dgm:pt modelId="{052619B2-C8AB-4B0E-9EDB-C4F05662D34E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</a:t>
          </a:r>
        </a:p>
      </dgm:t>
    </dgm:pt>
    <dgm:pt modelId="{BFD2949E-6925-46E3-BD15-4A3F9127A67C}" type="parTrans" cxnId="{62BFA39B-3D04-41AA-B041-88AF810FD58C}">
      <dgm:prSet/>
      <dgm:spPr/>
      <dgm:t>
        <a:bodyPr/>
        <a:lstStyle/>
        <a:p>
          <a:endParaRPr lang="ru-RU"/>
        </a:p>
      </dgm:t>
    </dgm:pt>
    <dgm:pt modelId="{A2755D2B-7D5F-47D3-8899-A47DE718D89D}" type="sibTrans" cxnId="{62BFA39B-3D04-41AA-B041-88AF810FD58C}">
      <dgm:prSet/>
      <dgm:spPr/>
      <dgm:t>
        <a:bodyPr/>
        <a:lstStyle/>
        <a:p>
          <a:endParaRPr lang="ru-RU"/>
        </a:p>
      </dgm:t>
    </dgm:pt>
    <dgm:pt modelId="{C15FB7A2-F544-4324-A8AD-CC419DC525D4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latin typeface="Times New Roman" pitchFamily="18" charset="0"/>
              <a:cs typeface="Times New Roman" pitchFamily="18" charset="0"/>
            </a:rPr>
            <a:t>Создание дополнительных рабочих мест – до 25</a:t>
          </a:r>
        </a:p>
      </dgm:t>
    </dgm:pt>
    <dgm:pt modelId="{1472BAD9-050C-401D-9DD6-04C03A85C401}" type="parTrans" cxnId="{678EA174-FF88-4A0A-A3E6-2659AF9278A5}">
      <dgm:prSet/>
      <dgm:spPr/>
      <dgm:t>
        <a:bodyPr/>
        <a:lstStyle/>
        <a:p>
          <a:endParaRPr lang="ru-RU"/>
        </a:p>
      </dgm:t>
    </dgm:pt>
    <dgm:pt modelId="{93B14C7E-2ED1-4175-8FA6-F2F65767B066}" type="sibTrans" cxnId="{678EA174-FF88-4A0A-A3E6-2659AF9278A5}">
      <dgm:prSet/>
      <dgm:spPr/>
      <dgm:t>
        <a:bodyPr/>
        <a:lstStyle/>
        <a:p>
          <a:endParaRPr lang="ru-RU"/>
        </a:p>
      </dgm:t>
    </dgm:pt>
    <dgm:pt modelId="{EDAC1D69-A594-4CD0-8962-2BAC56B3D683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Повысить туристическую привлекательность</a:t>
          </a:r>
        </a:p>
      </dgm:t>
    </dgm:pt>
    <dgm:pt modelId="{44C39026-C85C-445A-A43D-F4731640942F}" type="parTrans" cxnId="{40C5BD67-A425-427C-A2D3-AFB089317A99}">
      <dgm:prSet/>
      <dgm:spPr/>
      <dgm:t>
        <a:bodyPr/>
        <a:lstStyle/>
        <a:p>
          <a:endParaRPr lang="ru-RU"/>
        </a:p>
      </dgm:t>
    </dgm:pt>
    <dgm:pt modelId="{B04181B1-2B77-4886-A412-1F40A942DE95}" type="sibTrans" cxnId="{40C5BD67-A425-427C-A2D3-AFB089317A99}">
      <dgm:prSet/>
      <dgm:spPr/>
      <dgm:t>
        <a:bodyPr/>
        <a:lstStyle/>
        <a:p>
          <a:endParaRPr lang="ru-RU"/>
        </a:p>
      </dgm:t>
    </dgm:pt>
    <dgm:pt modelId="{C24E4741-405F-4856-A064-6CE0FB0A0990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Создание всесезонного курорта</a:t>
          </a:r>
        </a:p>
      </dgm:t>
    </dgm:pt>
    <dgm:pt modelId="{7C8AB70A-781E-46F3-BF32-02B6A3600864}" type="parTrans" cxnId="{58828CF7-4473-42CF-8EC5-6207CDD6D462}">
      <dgm:prSet/>
      <dgm:spPr/>
      <dgm:t>
        <a:bodyPr/>
        <a:lstStyle/>
        <a:p>
          <a:endParaRPr lang="ru-RU"/>
        </a:p>
      </dgm:t>
    </dgm:pt>
    <dgm:pt modelId="{82FE360E-18E8-4A21-AF2F-CD26CA7A34E8}" type="sibTrans" cxnId="{58828CF7-4473-42CF-8EC5-6207CDD6D462}">
      <dgm:prSet/>
      <dgm:spPr/>
      <dgm:t>
        <a:bodyPr/>
        <a:lstStyle/>
        <a:p>
          <a:endParaRPr lang="ru-RU"/>
        </a:p>
      </dgm:t>
    </dgm:pt>
    <dgm:pt modelId="{ACAA33E8-30A3-4747-AF7D-D7988DC29F32}" type="pres">
      <dgm:prSet presAssocID="{03180677-A870-4674-B266-4C660555A0E0}" presName="Name0" presStyleCnt="0">
        <dgm:presLayoutVars>
          <dgm:dir/>
          <dgm:animLvl val="lvl"/>
          <dgm:resizeHandles val="exact"/>
        </dgm:presLayoutVars>
      </dgm:prSet>
      <dgm:spPr/>
    </dgm:pt>
    <dgm:pt modelId="{49CA7190-A749-4346-A54F-36CF9112FD19}" type="pres">
      <dgm:prSet presAssocID="{75587F21-56AE-437A-A600-E61B16D596BC}" presName="composite" presStyleCnt="0"/>
      <dgm:spPr/>
    </dgm:pt>
    <dgm:pt modelId="{8153AD6D-D9E9-4742-AF10-8601A1E65FBB}" type="pres">
      <dgm:prSet presAssocID="{75587F21-56AE-437A-A600-E61B16D596BC}" presName="parTx" presStyleLbl="alignNode1" presStyleIdx="0" presStyleCnt="4" custScaleX="110639">
        <dgm:presLayoutVars>
          <dgm:chMax val="0"/>
          <dgm:chPref val="0"/>
          <dgm:bulletEnabled val="1"/>
        </dgm:presLayoutVars>
      </dgm:prSet>
      <dgm:spPr/>
    </dgm:pt>
    <dgm:pt modelId="{90CC4F3B-8352-47C8-B674-27DC15EB9879}" type="pres">
      <dgm:prSet presAssocID="{75587F21-56AE-437A-A600-E61B16D596BC}" presName="desTx" presStyleLbl="alignAccFollowNode1" presStyleIdx="0" presStyleCnt="4" custScaleX="106820">
        <dgm:presLayoutVars>
          <dgm:bulletEnabled val="1"/>
        </dgm:presLayoutVars>
      </dgm:prSet>
      <dgm:spPr/>
    </dgm:pt>
    <dgm:pt modelId="{27CB736C-F66B-4E80-B2D9-1E321EF4E6DE}" type="pres">
      <dgm:prSet presAssocID="{C335FBAF-6530-4A2D-9A4D-93569BC221D8}" presName="space" presStyleCnt="0"/>
      <dgm:spPr/>
    </dgm:pt>
    <dgm:pt modelId="{9349AB53-E658-4049-B404-83A535233EC2}" type="pres">
      <dgm:prSet presAssocID="{C52C4E75-C87B-4347-9669-03F324D1BB4B}" presName="composite" presStyleCnt="0"/>
      <dgm:spPr/>
    </dgm:pt>
    <dgm:pt modelId="{770AEA9D-073A-41EC-992B-9E67274A5A49}" type="pres">
      <dgm:prSet presAssocID="{C52C4E75-C87B-4347-9669-03F324D1BB4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2757801-8FB8-48EC-8E44-A4AAABEE22DA}" type="pres">
      <dgm:prSet presAssocID="{C52C4E75-C87B-4347-9669-03F324D1BB4B}" presName="desTx" presStyleLbl="alignAccFollowNode1" presStyleIdx="1" presStyleCnt="4" custScaleY="100000">
        <dgm:presLayoutVars>
          <dgm:bulletEnabled val="1"/>
        </dgm:presLayoutVars>
      </dgm:prSet>
      <dgm:spPr/>
    </dgm:pt>
    <dgm:pt modelId="{0490986F-9360-4ECB-A533-8A4766324253}" type="pres">
      <dgm:prSet presAssocID="{69EE9DDB-B12F-46C5-AA3D-5479A84A380A}" presName="space" presStyleCnt="0"/>
      <dgm:spPr/>
    </dgm:pt>
    <dgm:pt modelId="{5039237C-E3DD-4C12-B189-49F3A5C9A555}" type="pres">
      <dgm:prSet presAssocID="{1FD0F095-F947-4B68-A9A3-4C2DFEB863C3}" presName="composite" presStyleCnt="0"/>
      <dgm:spPr/>
    </dgm:pt>
    <dgm:pt modelId="{406D0442-110C-415D-A289-BE808C351912}" type="pres">
      <dgm:prSet presAssocID="{1FD0F095-F947-4B68-A9A3-4C2DFEB863C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C06A03A-FB0D-403E-9E74-0BA37ECCAAF2}" type="pres">
      <dgm:prSet presAssocID="{1FD0F095-F947-4B68-A9A3-4C2DFEB863C3}" presName="desTx" presStyleLbl="alignAccFollowNode1" presStyleIdx="2" presStyleCnt="4" custScaleY="100000">
        <dgm:presLayoutVars>
          <dgm:bulletEnabled val="1"/>
        </dgm:presLayoutVars>
      </dgm:prSet>
      <dgm:spPr/>
    </dgm:pt>
    <dgm:pt modelId="{A470C6FA-BA24-4476-A5E2-FEEC74BCA8E3}" type="pres">
      <dgm:prSet presAssocID="{630C12DE-2374-4F56-A181-79F28133DE2D}" presName="space" presStyleCnt="0"/>
      <dgm:spPr/>
    </dgm:pt>
    <dgm:pt modelId="{8763C118-55EA-4108-A5DC-629C2DE6FDEC}" type="pres">
      <dgm:prSet presAssocID="{052619B2-C8AB-4B0E-9EDB-C4F05662D34E}" presName="composite" presStyleCnt="0"/>
      <dgm:spPr/>
    </dgm:pt>
    <dgm:pt modelId="{A19D3B76-5775-44B4-951E-53B95E671DE5}" type="pres">
      <dgm:prSet presAssocID="{052619B2-C8AB-4B0E-9EDB-C4F05662D34E}" presName="parTx" presStyleLbl="alignNode1" presStyleIdx="3" presStyleCnt="4" custScaleX="100729">
        <dgm:presLayoutVars>
          <dgm:chMax val="0"/>
          <dgm:chPref val="0"/>
          <dgm:bulletEnabled val="1"/>
        </dgm:presLayoutVars>
      </dgm:prSet>
      <dgm:spPr/>
    </dgm:pt>
    <dgm:pt modelId="{CE56B018-0C16-4DE8-8B31-A0992A5F3598}" type="pres">
      <dgm:prSet presAssocID="{052619B2-C8AB-4B0E-9EDB-C4F05662D34E}" presName="desTx" presStyleLbl="alignAccFollowNode1" presStyleIdx="3" presStyleCnt="4">
        <dgm:presLayoutVars>
          <dgm:bulletEnabled val="1"/>
        </dgm:presLayoutVars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</dgm:pt>
  </dgm:ptLst>
  <dgm:cxnLst>
    <dgm:cxn modelId="{38B1DE18-0C8E-44CC-B43C-59B341D5F688}" srcId="{C52C4E75-C87B-4347-9669-03F324D1BB4B}" destId="{C13178C4-CE71-46C9-98C2-931316EE4656}" srcOrd="0" destOrd="0" parTransId="{729C435E-57A5-4603-9C12-7CDB3E69DB62}" sibTransId="{051E75EA-CCA1-40FE-A73D-23231E08B0D3}"/>
    <dgm:cxn modelId="{B5131732-7ED7-4D1E-9D6F-EB4968F36513}" type="presOf" srcId="{C13178C4-CE71-46C9-98C2-931316EE4656}" destId="{72757801-8FB8-48EC-8E44-A4AAABEE22DA}" srcOrd="0" destOrd="0" presId="urn:microsoft.com/office/officeart/2005/8/layout/hList1"/>
    <dgm:cxn modelId="{06BF3D36-DA30-480B-A78A-3060A6680C6C}" type="presOf" srcId="{052619B2-C8AB-4B0E-9EDB-C4F05662D34E}" destId="{A19D3B76-5775-44B4-951E-53B95E671DE5}" srcOrd="0" destOrd="0" presId="urn:microsoft.com/office/officeart/2005/8/layout/hList1"/>
    <dgm:cxn modelId="{66386E41-7FE0-42AD-9BBE-04105C38196C}" srcId="{03180677-A870-4674-B266-4C660555A0E0}" destId="{75587F21-56AE-437A-A600-E61B16D596BC}" srcOrd="0" destOrd="0" parTransId="{EE608B68-066A-4877-AAAE-B58444362B26}" sibTransId="{C335FBAF-6530-4A2D-9A4D-93569BC221D8}"/>
    <dgm:cxn modelId="{69820562-236E-4A66-A115-E39ABFE12840}" srcId="{1FD0F095-F947-4B68-A9A3-4C2DFEB863C3}" destId="{38C47B86-34DF-4DF8-8DD2-BBA24B0787C8}" srcOrd="0" destOrd="0" parTransId="{A842B751-4F26-410C-B4ED-C95398AC6BD4}" sibTransId="{3E582FB4-22A4-4ADD-B18A-D1E710AF0670}"/>
    <dgm:cxn modelId="{40C5BD67-A425-427C-A2D3-AFB089317A99}" srcId="{75587F21-56AE-437A-A600-E61B16D596BC}" destId="{EDAC1D69-A594-4CD0-8962-2BAC56B3D683}" srcOrd="1" destOrd="0" parTransId="{44C39026-C85C-445A-A43D-F4731640942F}" sibTransId="{B04181B1-2B77-4886-A412-1F40A942DE95}"/>
    <dgm:cxn modelId="{9B2F0248-CFD3-44C7-82B6-F9E2C3C6C799}" srcId="{75587F21-56AE-437A-A600-E61B16D596BC}" destId="{CA07330C-7D57-44F0-AB4C-B44F12FB093F}" srcOrd="0" destOrd="0" parTransId="{0D582D27-3D4C-4E37-9235-40C9FF0FF0BE}" sibTransId="{C2B785D8-DFB8-4207-B35C-F6429362B45E}"/>
    <dgm:cxn modelId="{20CB5D6B-648D-4960-9241-AAB9429BB3C7}" type="presOf" srcId="{EDAC1D69-A594-4CD0-8962-2BAC56B3D683}" destId="{90CC4F3B-8352-47C8-B674-27DC15EB9879}" srcOrd="0" destOrd="1" presId="urn:microsoft.com/office/officeart/2005/8/layout/hList1"/>
    <dgm:cxn modelId="{1FCF5754-BB96-4E73-8C66-5CB8ADADFDCF}" srcId="{03180677-A870-4674-B266-4C660555A0E0}" destId="{C52C4E75-C87B-4347-9669-03F324D1BB4B}" srcOrd="1" destOrd="0" parTransId="{D31AF829-9CC9-4A71-B0D2-A23F2F71B6E8}" sibTransId="{69EE9DDB-B12F-46C5-AA3D-5479A84A380A}"/>
    <dgm:cxn modelId="{678EA174-FF88-4A0A-A3E6-2659AF9278A5}" srcId="{1FD0F095-F947-4B68-A9A3-4C2DFEB863C3}" destId="{C15FB7A2-F544-4324-A8AD-CC419DC525D4}" srcOrd="1" destOrd="0" parTransId="{1472BAD9-050C-401D-9DD6-04C03A85C401}" sibTransId="{93B14C7E-2ED1-4175-8FA6-F2F65767B066}"/>
    <dgm:cxn modelId="{E8D0A088-C0D4-495B-BAD9-272B7F308D61}" type="presOf" srcId="{C52C4E75-C87B-4347-9669-03F324D1BB4B}" destId="{770AEA9D-073A-41EC-992B-9E67274A5A49}" srcOrd="0" destOrd="0" presId="urn:microsoft.com/office/officeart/2005/8/layout/hList1"/>
    <dgm:cxn modelId="{6BBC818A-C8E8-4BC5-B549-E28694509482}" type="presOf" srcId="{CA07330C-7D57-44F0-AB4C-B44F12FB093F}" destId="{90CC4F3B-8352-47C8-B674-27DC15EB9879}" srcOrd="0" destOrd="0" presId="urn:microsoft.com/office/officeart/2005/8/layout/hList1"/>
    <dgm:cxn modelId="{EE44F298-CF1D-4D3E-A7EF-1C31A583BE57}" type="presOf" srcId="{38C47B86-34DF-4DF8-8DD2-BBA24B0787C8}" destId="{DC06A03A-FB0D-403E-9E74-0BA37ECCAAF2}" srcOrd="0" destOrd="0" presId="urn:microsoft.com/office/officeart/2005/8/layout/hList1"/>
    <dgm:cxn modelId="{62BFA39B-3D04-41AA-B041-88AF810FD58C}" srcId="{03180677-A870-4674-B266-4C660555A0E0}" destId="{052619B2-C8AB-4B0E-9EDB-C4F05662D34E}" srcOrd="3" destOrd="0" parTransId="{BFD2949E-6925-46E3-BD15-4A3F9127A67C}" sibTransId="{A2755D2B-7D5F-47D3-8899-A47DE718D89D}"/>
    <dgm:cxn modelId="{FBD153AD-306E-4C4D-B27E-1F31558F6FF3}" type="presOf" srcId="{C24E4741-405F-4856-A064-6CE0FB0A0990}" destId="{90CC4F3B-8352-47C8-B674-27DC15EB9879}" srcOrd="0" destOrd="2" presId="urn:microsoft.com/office/officeart/2005/8/layout/hList1"/>
    <dgm:cxn modelId="{B9DF64C8-BC36-4523-9B68-E0F0C4979218}" type="presOf" srcId="{75587F21-56AE-437A-A600-E61B16D596BC}" destId="{8153AD6D-D9E9-4742-AF10-8601A1E65FBB}" srcOrd="0" destOrd="0" presId="urn:microsoft.com/office/officeart/2005/8/layout/hList1"/>
    <dgm:cxn modelId="{36E818CA-A952-4354-95A1-55566A3AA0A0}" type="presOf" srcId="{C15FB7A2-F544-4324-A8AD-CC419DC525D4}" destId="{DC06A03A-FB0D-403E-9E74-0BA37ECCAAF2}" srcOrd="0" destOrd="1" presId="urn:microsoft.com/office/officeart/2005/8/layout/hList1"/>
    <dgm:cxn modelId="{65B156CA-D888-4245-BA75-FFEB83555BEC}" type="presOf" srcId="{03180677-A870-4674-B266-4C660555A0E0}" destId="{ACAA33E8-30A3-4747-AF7D-D7988DC29F32}" srcOrd="0" destOrd="0" presId="urn:microsoft.com/office/officeart/2005/8/layout/hList1"/>
    <dgm:cxn modelId="{291682CD-4306-4426-8F19-60B78FFCD281}" srcId="{03180677-A870-4674-B266-4C660555A0E0}" destId="{1FD0F095-F947-4B68-A9A3-4C2DFEB863C3}" srcOrd="2" destOrd="0" parTransId="{02E88A48-B0F6-4CA2-B255-3A0CBD0255EE}" sibTransId="{630C12DE-2374-4F56-A181-79F28133DE2D}"/>
    <dgm:cxn modelId="{304619DD-F3DA-4B7D-B4BE-670E807A41F4}" type="presOf" srcId="{1FD0F095-F947-4B68-A9A3-4C2DFEB863C3}" destId="{406D0442-110C-415D-A289-BE808C351912}" srcOrd="0" destOrd="0" presId="urn:microsoft.com/office/officeart/2005/8/layout/hList1"/>
    <dgm:cxn modelId="{58828CF7-4473-42CF-8EC5-6207CDD6D462}" srcId="{75587F21-56AE-437A-A600-E61B16D596BC}" destId="{C24E4741-405F-4856-A064-6CE0FB0A0990}" srcOrd="2" destOrd="0" parTransId="{7C8AB70A-781E-46F3-BF32-02B6A3600864}" sibTransId="{82FE360E-18E8-4A21-AF2F-CD26CA7A34E8}"/>
    <dgm:cxn modelId="{7A50EF14-60A5-406A-9D09-197A6F097685}" type="presParOf" srcId="{ACAA33E8-30A3-4747-AF7D-D7988DC29F32}" destId="{49CA7190-A749-4346-A54F-36CF9112FD19}" srcOrd="0" destOrd="0" presId="urn:microsoft.com/office/officeart/2005/8/layout/hList1"/>
    <dgm:cxn modelId="{25190F2A-34A6-4BCF-B14A-92A2CE127724}" type="presParOf" srcId="{49CA7190-A749-4346-A54F-36CF9112FD19}" destId="{8153AD6D-D9E9-4742-AF10-8601A1E65FBB}" srcOrd="0" destOrd="0" presId="urn:microsoft.com/office/officeart/2005/8/layout/hList1"/>
    <dgm:cxn modelId="{4A43185B-A4DD-478A-BA1E-3283DCDBA756}" type="presParOf" srcId="{49CA7190-A749-4346-A54F-36CF9112FD19}" destId="{90CC4F3B-8352-47C8-B674-27DC15EB9879}" srcOrd="1" destOrd="0" presId="urn:microsoft.com/office/officeart/2005/8/layout/hList1"/>
    <dgm:cxn modelId="{27C3AF15-A62A-4C63-A025-26C2E371FA98}" type="presParOf" srcId="{ACAA33E8-30A3-4747-AF7D-D7988DC29F32}" destId="{27CB736C-F66B-4E80-B2D9-1E321EF4E6DE}" srcOrd="1" destOrd="0" presId="urn:microsoft.com/office/officeart/2005/8/layout/hList1"/>
    <dgm:cxn modelId="{16FC330E-950F-42B2-9B93-971925922E27}" type="presParOf" srcId="{ACAA33E8-30A3-4747-AF7D-D7988DC29F32}" destId="{9349AB53-E658-4049-B404-83A535233EC2}" srcOrd="2" destOrd="0" presId="urn:microsoft.com/office/officeart/2005/8/layout/hList1"/>
    <dgm:cxn modelId="{C42E954C-5A32-4A64-92EF-36E5456D3260}" type="presParOf" srcId="{9349AB53-E658-4049-B404-83A535233EC2}" destId="{770AEA9D-073A-41EC-992B-9E67274A5A49}" srcOrd="0" destOrd="0" presId="urn:microsoft.com/office/officeart/2005/8/layout/hList1"/>
    <dgm:cxn modelId="{29B23364-0845-4055-B7E0-1F81371C38F7}" type="presParOf" srcId="{9349AB53-E658-4049-B404-83A535233EC2}" destId="{72757801-8FB8-48EC-8E44-A4AAABEE22DA}" srcOrd="1" destOrd="0" presId="urn:microsoft.com/office/officeart/2005/8/layout/hList1"/>
    <dgm:cxn modelId="{0C9414AA-1A22-4CAD-B0EB-37C4FEE57CCA}" type="presParOf" srcId="{ACAA33E8-30A3-4747-AF7D-D7988DC29F32}" destId="{0490986F-9360-4ECB-A533-8A4766324253}" srcOrd="3" destOrd="0" presId="urn:microsoft.com/office/officeart/2005/8/layout/hList1"/>
    <dgm:cxn modelId="{04AA203C-FE60-4394-BA36-45D9FEDE486F}" type="presParOf" srcId="{ACAA33E8-30A3-4747-AF7D-D7988DC29F32}" destId="{5039237C-E3DD-4C12-B189-49F3A5C9A555}" srcOrd="4" destOrd="0" presId="urn:microsoft.com/office/officeart/2005/8/layout/hList1"/>
    <dgm:cxn modelId="{7FBBA591-B97B-4E6D-B117-B5580FD72778}" type="presParOf" srcId="{5039237C-E3DD-4C12-B189-49F3A5C9A555}" destId="{406D0442-110C-415D-A289-BE808C351912}" srcOrd="0" destOrd="0" presId="urn:microsoft.com/office/officeart/2005/8/layout/hList1"/>
    <dgm:cxn modelId="{191CDCF0-E31C-4383-8251-D02B0BB08E80}" type="presParOf" srcId="{5039237C-E3DD-4C12-B189-49F3A5C9A555}" destId="{DC06A03A-FB0D-403E-9E74-0BA37ECCAAF2}" srcOrd="1" destOrd="0" presId="urn:microsoft.com/office/officeart/2005/8/layout/hList1"/>
    <dgm:cxn modelId="{44E2CEA9-28AD-494B-B16B-3A6AC60AE2B1}" type="presParOf" srcId="{ACAA33E8-30A3-4747-AF7D-D7988DC29F32}" destId="{A470C6FA-BA24-4476-A5E2-FEEC74BCA8E3}" srcOrd="5" destOrd="0" presId="urn:microsoft.com/office/officeart/2005/8/layout/hList1"/>
    <dgm:cxn modelId="{67E20B32-B8A3-4D2A-AA11-1DDEB845EF3E}" type="presParOf" srcId="{ACAA33E8-30A3-4747-AF7D-D7988DC29F32}" destId="{8763C118-55EA-4108-A5DC-629C2DE6FDEC}" srcOrd="6" destOrd="0" presId="urn:microsoft.com/office/officeart/2005/8/layout/hList1"/>
    <dgm:cxn modelId="{ADBE22B9-0E91-4E3E-9808-1835B9FFF6BD}" type="presParOf" srcId="{8763C118-55EA-4108-A5DC-629C2DE6FDEC}" destId="{A19D3B76-5775-44B4-951E-53B95E671DE5}" srcOrd="0" destOrd="0" presId="urn:microsoft.com/office/officeart/2005/8/layout/hList1"/>
    <dgm:cxn modelId="{9788866D-9DC5-4575-B7A5-DA57EA5B1517}" type="presParOf" srcId="{8763C118-55EA-4108-A5DC-629C2DE6FDEC}" destId="{CE56B018-0C16-4DE8-8B31-A0992A5F3598}" srcOrd="1" destOrd="0" presId="urn:microsoft.com/office/officeart/2005/8/layout/hList1"/>
  </dgm:cxnLst>
  <dgm:bg>
    <a:solidFill>
      <a:schemeClr val="accent6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180677-A870-4674-B266-4C660555A0E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587F21-56AE-437A-A600-E61B16D596BC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</dgm:t>
    </dgm:pt>
    <dgm:pt modelId="{EE608B68-066A-4877-AAAE-B58444362B26}" type="parTrans" cxnId="{66386E41-7FE0-42AD-9BBE-04105C38196C}">
      <dgm:prSet/>
      <dgm:spPr/>
      <dgm:t>
        <a:bodyPr/>
        <a:lstStyle/>
        <a:p>
          <a:endParaRPr lang="ru-RU"/>
        </a:p>
      </dgm:t>
    </dgm:pt>
    <dgm:pt modelId="{C335FBAF-6530-4A2D-9A4D-93569BC221D8}" type="sibTrans" cxnId="{66386E41-7FE0-42AD-9BBE-04105C38196C}">
      <dgm:prSet/>
      <dgm:spPr/>
      <dgm:t>
        <a:bodyPr/>
        <a:lstStyle/>
        <a:p>
          <a:endParaRPr lang="ru-RU"/>
        </a:p>
      </dgm:t>
    </dgm:pt>
    <dgm:pt modelId="{CA07330C-7D57-44F0-AB4C-B44F12FB093F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Развитие современных производств по переработке сырьевых ресурсов на территории Республики Карелия.</a:t>
          </a:r>
        </a:p>
      </dgm:t>
    </dgm:pt>
    <dgm:pt modelId="{0D582D27-3D4C-4E37-9235-40C9FF0FF0BE}" type="parTrans" cxnId="{9B2F0248-CFD3-44C7-82B6-F9E2C3C6C799}">
      <dgm:prSet/>
      <dgm:spPr/>
      <dgm:t>
        <a:bodyPr/>
        <a:lstStyle/>
        <a:p>
          <a:endParaRPr lang="ru-RU"/>
        </a:p>
      </dgm:t>
    </dgm:pt>
    <dgm:pt modelId="{C2B785D8-DFB8-4207-B35C-F6429362B45E}" type="sibTrans" cxnId="{9B2F0248-CFD3-44C7-82B6-F9E2C3C6C799}">
      <dgm:prSet/>
      <dgm:spPr/>
      <dgm:t>
        <a:bodyPr/>
        <a:lstStyle/>
        <a:p>
          <a:endParaRPr lang="ru-RU"/>
        </a:p>
      </dgm:t>
    </dgm:pt>
    <dgm:pt modelId="{C52C4E75-C87B-4347-9669-03F324D1BB4B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</a:t>
          </a:r>
        </a:p>
      </dgm:t>
    </dgm:pt>
    <dgm:pt modelId="{D31AF829-9CC9-4A71-B0D2-A23F2F71B6E8}" type="parTrans" cxnId="{1FCF5754-BB96-4E73-8C66-5CB8ADADFDCF}">
      <dgm:prSet/>
      <dgm:spPr/>
      <dgm:t>
        <a:bodyPr/>
        <a:lstStyle/>
        <a:p>
          <a:endParaRPr lang="ru-RU"/>
        </a:p>
      </dgm:t>
    </dgm:pt>
    <dgm:pt modelId="{69EE9DDB-B12F-46C5-AA3D-5479A84A380A}" type="sibTrans" cxnId="{1FCF5754-BB96-4E73-8C66-5CB8ADADFDCF}">
      <dgm:prSet/>
      <dgm:spPr/>
      <dgm:t>
        <a:bodyPr/>
        <a:lstStyle/>
        <a:p>
          <a:endParaRPr lang="ru-RU"/>
        </a:p>
      </dgm:t>
    </dgm:pt>
    <dgm:pt modelId="{C13178C4-CE71-46C9-98C2-931316EE4656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Республика Карелия, Пряжинский район,  пгт Пряжа, 2-й км. автодороги Пряжа-Крошнозеро, </a:t>
          </a:r>
        </a:p>
      </dgm:t>
    </dgm:pt>
    <dgm:pt modelId="{729C435E-57A5-4603-9C12-7CDB3E69DB62}" type="parTrans" cxnId="{38B1DE18-0C8E-44CC-B43C-59B341D5F688}">
      <dgm:prSet/>
      <dgm:spPr/>
      <dgm:t>
        <a:bodyPr/>
        <a:lstStyle/>
        <a:p>
          <a:endParaRPr lang="ru-RU"/>
        </a:p>
      </dgm:t>
    </dgm:pt>
    <dgm:pt modelId="{051E75EA-CCA1-40FE-A73D-23231E08B0D3}" type="sibTrans" cxnId="{38B1DE18-0C8E-44CC-B43C-59B341D5F688}">
      <dgm:prSet/>
      <dgm:spPr/>
      <dgm:t>
        <a:bodyPr/>
        <a:lstStyle/>
        <a:p>
          <a:endParaRPr lang="ru-RU"/>
        </a:p>
      </dgm:t>
    </dgm:pt>
    <dgm:pt modelId="{1FD0F095-F947-4B68-A9A3-4C2DFEB863C3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реализации проекта</a:t>
          </a:r>
        </a:p>
      </dgm:t>
    </dgm:pt>
    <dgm:pt modelId="{02E88A48-B0F6-4CA2-B255-3A0CBD0255EE}" type="parTrans" cxnId="{291682CD-4306-4426-8F19-60B78FFCD281}">
      <dgm:prSet/>
      <dgm:spPr/>
      <dgm:t>
        <a:bodyPr/>
        <a:lstStyle/>
        <a:p>
          <a:endParaRPr lang="ru-RU"/>
        </a:p>
      </dgm:t>
    </dgm:pt>
    <dgm:pt modelId="{630C12DE-2374-4F56-A181-79F28133DE2D}" type="sibTrans" cxnId="{291682CD-4306-4426-8F19-60B78FFCD281}">
      <dgm:prSet/>
      <dgm:spPr/>
      <dgm:t>
        <a:bodyPr/>
        <a:lstStyle/>
        <a:p>
          <a:endParaRPr lang="ru-RU"/>
        </a:p>
      </dgm:t>
    </dgm:pt>
    <dgm:pt modelId="{38C47B86-34DF-4DF8-8DD2-BBA24B0787C8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latin typeface="Times New Roman" pitchFamily="18" charset="0"/>
              <a:cs typeface="Times New Roman" pitchFamily="18" charset="0"/>
            </a:rPr>
            <a:t>2024 год</a:t>
          </a:r>
        </a:p>
      </dgm:t>
    </dgm:pt>
    <dgm:pt modelId="{A842B751-4F26-410C-B4ED-C95398AC6BD4}" type="parTrans" cxnId="{69820562-236E-4A66-A115-E39ABFE12840}">
      <dgm:prSet/>
      <dgm:spPr/>
      <dgm:t>
        <a:bodyPr/>
        <a:lstStyle/>
        <a:p>
          <a:endParaRPr lang="ru-RU"/>
        </a:p>
      </dgm:t>
    </dgm:pt>
    <dgm:pt modelId="{3E582FB4-22A4-4ADD-B18A-D1E710AF0670}" type="sibTrans" cxnId="{69820562-236E-4A66-A115-E39ABFE12840}">
      <dgm:prSet/>
      <dgm:spPr/>
      <dgm:t>
        <a:bodyPr/>
        <a:lstStyle/>
        <a:p>
          <a:endParaRPr lang="ru-RU"/>
        </a:p>
      </dgm:t>
    </dgm:pt>
    <dgm:pt modelId="{052619B2-C8AB-4B0E-9EDB-C4F05662D34E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</a:t>
          </a:r>
        </a:p>
      </dgm:t>
    </dgm:pt>
    <dgm:pt modelId="{BFD2949E-6925-46E3-BD15-4A3F9127A67C}" type="parTrans" cxnId="{62BFA39B-3D04-41AA-B041-88AF810FD58C}">
      <dgm:prSet/>
      <dgm:spPr/>
      <dgm:t>
        <a:bodyPr/>
        <a:lstStyle/>
        <a:p>
          <a:endParaRPr lang="ru-RU"/>
        </a:p>
      </dgm:t>
    </dgm:pt>
    <dgm:pt modelId="{A2755D2B-7D5F-47D3-8899-A47DE718D89D}" type="sibTrans" cxnId="{62BFA39B-3D04-41AA-B041-88AF810FD58C}">
      <dgm:prSet/>
      <dgm:spPr/>
      <dgm:t>
        <a:bodyPr/>
        <a:lstStyle/>
        <a:p>
          <a:endParaRPr lang="ru-RU"/>
        </a:p>
      </dgm:t>
    </dgm:pt>
    <dgm:pt modelId="{C1510F53-0143-453F-A918-C7C1723D9ABC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00" dirty="0">
              <a:latin typeface="Times New Roman" pitchFamily="18" charset="0"/>
              <a:cs typeface="Times New Roman" pitchFamily="18" charset="0"/>
            </a:rPr>
            <a:t>Интеграция в сферу мирового рынка </a:t>
          </a:r>
        </a:p>
      </dgm:t>
    </dgm:pt>
    <dgm:pt modelId="{BDD11311-3FAF-420C-9FB8-916433F5E101}" type="parTrans" cxnId="{A5F813F3-3330-4479-BEE7-5C2D24016492}">
      <dgm:prSet/>
      <dgm:spPr/>
      <dgm:t>
        <a:bodyPr/>
        <a:lstStyle/>
        <a:p>
          <a:endParaRPr lang="ru-RU"/>
        </a:p>
      </dgm:t>
    </dgm:pt>
    <dgm:pt modelId="{9E52BFAD-E734-4B3B-9682-FA9F4445BC9C}" type="sibTrans" cxnId="{A5F813F3-3330-4479-BEE7-5C2D24016492}">
      <dgm:prSet/>
      <dgm:spPr/>
      <dgm:t>
        <a:bodyPr/>
        <a:lstStyle/>
        <a:p>
          <a:endParaRPr lang="ru-RU"/>
        </a:p>
      </dgm:t>
    </dgm:pt>
    <dgm:pt modelId="{C15FB7A2-F544-4324-A8AD-CC419DC525D4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dirty="0">
              <a:latin typeface="Times New Roman" pitchFamily="18" charset="0"/>
              <a:cs typeface="Times New Roman" pitchFamily="18" charset="0"/>
            </a:rPr>
            <a:t>Создание дополнительных рабочих мест – до 25</a:t>
          </a:r>
        </a:p>
      </dgm:t>
    </dgm:pt>
    <dgm:pt modelId="{1472BAD9-050C-401D-9DD6-04C03A85C401}" type="parTrans" cxnId="{678EA174-FF88-4A0A-A3E6-2659AF9278A5}">
      <dgm:prSet/>
      <dgm:spPr/>
      <dgm:t>
        <a:bodyPr/>
        <a:lstStyle/>
        <a:p>
          <a:endParaRPr lang="ru-RU"/>
        </a:p>
      </dgm:t>
    </dgm:pt>
    <dgm:pt modelId="{93B14C7E-2ED1-4175-8FA6-F2F65767B066}" type="sibTrans" cxnId="{678EA174-FF88-4A0A-A3E6-2659AF9278A5}">
      <dgm:prSet/>
      <dgm:spPr/>
      <dgm:t>
        <a:bodyPr/>
        <a:lstStyle/>
        <a:p>
          <a:endParaRPr lang="ru-RU"/>
        </a:p>
      </dgm:t>
    </dgm:pt>
    <dgm:pt modelId="{ACAA33E8-30A3-4747-AF7D-D7988DC29F32}" type="pres">
      <dgm:prSet presAssocID="{03180677-A870-4674-B266-4C660555A0E0}" presName="Name0" presStyleCnt="0">
        <dgm:presLayoutVars>
          <dgm:dir/>
          <dgm:animLvl val="lvl"/>
          <dgm:resizeHandles val="exact"/>
        </dgm:presLayoutVars>
      </dgm:prSet>
      <dgm:spPr/>
    </dgm:pt>
    <dgm:pt modelId="{49CA7190-A749-4346-A54F-36CF9112FD19}" type="pres">
      <dgm:prSet presAssocID="{75587F21-56AE-437A-A600-E61B16D596BC}" presName="composite" presStyleCnt="0"/>
      <dgm:spPr/>
    </dgm:pt>
    <dgm:pt modelId="{8153AD6D-D9E9-4742-AF10-8601A1E65FBB}" type="pres">
      <dgm:prSet presAssocID="{75587F21-56AE-437A-A600-E61B16D596B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0CC4F3B-8352-47C8-B674-27DC15EB9879}" type="pres">
      <dgm:prSet presAssocID="{75587F21-56AE-437A-A600-E61B16D596BC}" presName="desTx" presStyleLbl="alignAccFollowNode1" presStyleIdx="0" presStyleCnt="4">
        <dgm:presLayoutVars>
          <dgm:bulletEnabled val="1"/>
        </dgm:presLayoutVars>
      </dgm:prSet>
      <dgm:spPr/>
    </dgm:pt>
    <dgm:pt modelId="{27CB736C-F66B-4E80-B2D9-1E321EF4E6DE}" type="pres">
      <dgm:prSet presAssocID="{C335FBAF-6530-4A2D-9A4D-93569BC221D8}" presName="space" presStyleCnt="0"/>
      <dgm:spPr/>
    </dgm:pt>
    <dgm:pt modelId="{9349AB53-E658-4049-B404-83A535233EC2}" type="pres">
      <dgm:prSet presAssocID="{C52C4E75-C87B-4347-9669-03F324D1BB4B}" presName="composite" presStyleCnt="0"/>
      <dgm:spPr/>
    </dgm:pt>
    <dgm:pt modelId="{770AEA9D-073A-41EC-992B-9E67274A5A49}" type="pres">
      <dgm:prSet presAssocID="{C52C4E75-C87B-4347-9669-03F324D1BB4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2757801-8FB8-48EC-8E44-A4AAABEE22DA}" type="pres">
      <dgm:prSet presAssocID="{C52C4E75-C87B-4347-9669-03F324D1BB4B}" presName="desTx" presStyleLbl="alignAccFollowNode1" presStyleIdx="1" presStyleCnt="4">
        <dgm:presLayoutVars>
          <dgm:bulletEnabled val="1"/>
        </dgm:presLayoutVars>
      </dgm:prSet>
      <dgm:spPr/>
    </dgm:pt>
    <dgm:pt modelId="{0490986F-9360-4ECB-A533-8A4766324253}" type="pres">
      <dgm:prSet presAssocID="{69EE9DDB-B12F-46C5-AA3D-5479A84A380A}" presName="space" presStyleCnt="0"/>
      <dgm:spPr/>
    </dgm:pt>
    <dgm:pt modelId="{5039237C-E3DD-4C12-B189-49F3A5C9A555}" type="pres">
      <dgm:prSet presAssocID="{1FD0F095-F947-4B68-A9A3-4C2DFEB863C3}" presName="composite" presStyleCnt="0"/>
      <dgm:spPr/>
    </dgm:pt>
    <dgm:pt modelId="{406D0442-110C-415D-A289-BE808C351912}" type="pres">
      <dgm:prSet presAssocID="{1FD0F095-F947-4B68-A9A3-4C2DFEB863C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C06A03A-FB0D-403E-9E74-0BA37ECCAAF2}" type="pres">
      <dgm:prSet presAssocID="{1FD0F095-F947-4B68-A9A3-4C2DFEB863C3}" presName="desTx" presStyleLbl="alignAccFollowNode1" presStyleIdx="2" presStyleCnt="4" custScaleY="100000">
        <dgm:presLayoutVars>
          <dgm:bulletEnabled val="1"/>
        </dgm:presLayoutVars>
      </dgm:prSet>
      <dgm:spPr/>
    </dgm:pt>
    <dgm:pt modelId="{A470C6FA-BA24-4476-A5E2-FEEC74BCA8E3}" type="pres">
      <dgm:prSet presAssocID="{630C12DE-2374-4F56-A181-79F28133DE2D}" presName="space" presStyleCnt="0"/>
      <dgm:spPr/>
    </dgm:pt>
    <dgm:pt modelId="{8763C118-55EA-4108-A5DC-629C2DE6FDEC}" type="pres">
      <dgm:prSet presAssocID="{052619B2-C8AB-4B0E-9EDB-C4F05662D34E}" presName="composite" presStyleCnt="0"/>
      <dgm:spPr/>
    </dgm:pt>
    <dgm:pt modelId="{A19D3B76-5775-44B4-951E-53B95E671DE5}" type="pres">
      <dgm:prSet presAssocID="{052619B2-C8AB-4B0E-9EDB-C4F05662D34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E56B018-0C16-4DE8-8B31-A0992A5F3598}" type="pres">
      <dgm:prSet presAssocID="{052619B2-C8AB-4B0E-9EDB-C4F05662D34E}" presName="desTx" presStyleLbl="alignAccFollowNode1" presStyleIdx="3" presStyleCnt="4">
        <dgm:presLayoutVars>
          <dgm:bulletEnabled val="1"/>
        </dgm:presLayoutVars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</dgm:pt>
  </dgm:ptLst>
  <dgm:cxnLst>
    <dgm:cxn modelId="{38B1DE18-0C8E-44CC-B43C-59B341D5F688}" srcId="{C52C4E75-C87B-4347-9669-03F324D1BB4B}" destId="{C13178C4-CE71-46C9-98C2-931316EE4656}" srcOrd="0" destOrd="0" parTransId="{729C435E-57A5-4603-9C12-7CDB3E69DB62}" sibTransId="{051E75EA-CCA1-40FE-A73D-23231E08B0D3}"/>
    <dgm:cxn modelId="{1DA77E1A-573D-4CB4-87E0-A4F8A31E5315}" type="presOf" srcId="{C13178C4-CE71-46C9-98C2-931316EE4656}" destId="{72757801-8FB8-48EC-8E44-A4AAABEE22DA}" srcOrd="0" destOrd="0" presId="urn:microsoft.com/office/officeart/2005/8/layout/hList1"/>
    <dgm:cxn modelId="{66386E41-7FE0-42AD-9BBE-04105C38196C}" srcId="{03180677-A870-4674-B266-4C660555A0E0}" destId="{75587F21-56AE-437A-A600-E61B16D596BC}" srcOrd="0" destOrd="0" parTransId="{EE608B68-066A-4877-AAAE-B58444362B26}" sibTransId="{C335FBAF-6530-4A2D-9A4D-93569BC221D8}"/>
    <dgm:cxn modelId="{69820562-236E-4A66-A115-E39ABFE12840}" srcId="{1FD0F095-F947-4B68-A9A3-4C2DFEB863C3}" destId="{38C47B86-34DF-4DF8-8DD2-BBA24B0787C8}" srcOrd="0" destOrd="0" parTransId="{A842B751-4F26-410C-B4ED-C95398AC6BD4}" sibTransId="{3E582FB4-22A4-4ADD-B18A-D1E710AF0670}"/>
    <dgm:cxn modelId="{9B2F0248-CFD3-44C7-82B6-F9E2C3C6C799}" srcId="{75587F21-56AE-437A-A600-E61B16D596BC}" destId="{CA07330C-7D57-44F0-AB4C-B44F12FB093F}" srcOrd="0" destOrd="0" parTransId="{0D582D27-3D4C-4E37-9235-40C9FF0FF0BE}" sibTransId="{C2B785D8-DFB8-4207-B35C-F6429362B45E}"/>
    <dgm:cxn modelId="{7537836C-3180-40C5-B5CF-4A11118394E0}" type="presOf" srcId="{052619B2-C8AB-4B0E-9EDB-C4F05662D34E}" destId="{A19D3B76-5775-44B4-951E-53B95E671DE5}" srcOrd="0" destOrd="0" presId="urn:microsoft.com/office/officeart/2005/8/layout/hList1"/>
    <dgm:cxn modelId="{36711352-2704-4A42-8CE0-026530DBE37F}" type="presOf" srcId="{C52C4E75-C87B-4347-9669-03F324D1BB4B}" destId="{770AEA9D-073A-41EC-992B-9E67274A5A49}" srcOrd="0" destOrd="0" presId="urn:microsoft.com/office/officeart/2005/8/layout/hList1"/>
    <dgm:cxn modelId="{079C7973-EF45-4C87-9D36-13917F6D90BF}" type="presOf" srcId="{C1510F53-0143-453F-A918-C7C1723D9ABC}" destId="{90CC4F3B-8352-47C8-B674-27DC15EB9879}" srcOrd="0" destOrd="1" presId="urn:microsoft.com/office/officeart/2005/8/layout/hList1"/>
    <dgm:cxn modelId="{1FCF5754-BB96-4E73-8C66-5CB8ADADFDCF}" srcId="{03180677-A870-4674-B266-4C660555A0E0}" destId="{C52C4E75-C87B-4347-9669-03F324D1BB4B}" srcOrd="1" destOrd="0" parTransId="{D31AF829-9CC9-4A71-B0D2-A23F2F71B6E8}" sibTransId="{69EE9DDB-B12F-46C5-AA3D-5479A84A380A}"/>
    <dgm:cxn modelId="{678EA174-FF88-4A0A-A3E6-2659AF9278A5}" srcId="{1FD0F095-F947-4B68-A9A3-4C2DFEB863C3}" destId="{C15FB7A2-F544-4324-A8AD-CC419DC525D4}" srcOrd="1" destOrd="0" parTransId="{1472BAD9-050C-401D-9DD6-04C03A85C401}" sibTransId="{93B14C7E-2ED1-4175-8FA6-F2F65767B066}"/>
    <dgm:cxn modelId="{AF58C27A-F5FF-44E4-AE57-14B4738AEFE3}" type="presOf" srcId="{C15FB7A2-F544-4324-A8AD-CC419DC525D4}" destId="{DC06A03A-FB0D-403E-9E74-0BA37ECCAAF2}" srcOrd="0" destOrd="1" presId="urn:microsoft.com/office/officeart/2005/8/layout/hList1"/>
    <dgm:cxn modelId="{3EFFFF91-5F03-497F-AAA1-CD808858A3C2}" type="presOf" srcId="{CA07330C-7D57-44F0-AB4C-B44F12FB093F}" destId="{90CC4F3B-8352-47C8-B674-27DC15EB9879}" srcOrd="0" destOrd="0" presId="urn:microsoft.com/office/officeart/2005/8/layout/hList1"/>
    <dgm:cxn modelId="{62BFA39B-3D04-41AA-B041-88AF810FD58C}" srcId="{03180677-A870-4674-B266-4C660555A0E0}" destId="{052619B2-C8AB-4B0E-9EDB-C4F05662D34E}" srcOrd="3" destOrd="0" parTransId="{BFD2949E-6925-46E3-BD15-4A3F9127A67C}" sibTransId="{A2755D2B-7D5F-47D3-8899-A47DE718D89D}"/>
    <dgm:cxn modelId="{4872009F-508B-4582-8D1A-1FB9674117C5}" type="presOf" srcId="{03180677-A870-4674-B266-4C660555A0E0}" destId="{ACAA33E8-30A3-4747-AF7D-D7988DC29F32}" srcOrd="0" destOrd="0" presId="urn:microsoft.com/office/officeart/2005/8/layout/hList1"/>
    <dgm:cxn modelId="{2A5F9DAC-B454-42B2-A8D0-5743E98C646A}" type="presOf" srcId="{38C47B86-34DF-4DF8-8DD2-BBA24B0787C8}" destId="{DC06A03A-FB0D-403E-9E74-0BA37ECCAAF2}" srcOrd="0" destOrd="0" presId="urn:microsoft.com/office/officeart/2005/8/layout/hList1"/>
    <dgm:cxn modelId="{409232AD-DB11-424D-9145-BF722393957C}" type="presOf" srcId="{1FD0F095-F947-4B68-A9A3-4C2DFEB863C3}" destId="{406D0442-110C-415D-A289-BE808C351912}" srcOrd="0" destOrd="0" presId="urn:microsoft.com/office/officeart/2005/8/layout/hList1"/>
    <dgm:cxn modelId="{291682CD-4306-4426-8F19-60B78FFCD281}" srcId="{03180677-A870-4674-B266-4C660555A0E0}" destId="{1FD0F095-F947-4B68-A9A3-4C2DFEB863C3}" srcOrd="2" destOrd="0" parTransId="{02E88A48-B0F6-4CA2-B255-3A0CBD0255EE}" sibTransId="{630C12DE-2374-4F56-A181-79F28133DE2D}"/>
    <dgm:cxn modelId="{BAFE9DDF-3AFB-4093-BB71-4EBABB6F9670}" type="presOf" srcId="{75587F21-56AE-437A-A600-E61B16D596BC}" destId="{8153AD6D-D9E9-4742-AF10-8601A1E65FBB}" srcOrd="0" destOrd="0" presId="urn:microsoft.com/office/officeart/2005/8/layout/hList1"/>
    <dgm:cxn modelId="{A5F813F3-3330-4479-BEE7-5C2D24016492}" srcId="{75587F21-56AE-437A-A600-E61B16D596BC}" destId="{C1510F53-0143-453F-A918-C7C1723D9ABC}" srcOrd="1" destOrd="0" parTransId="{BDD11311-3FAF-420C-9FB8-916433F5E101}" sibTransId="{9E52BFAD-E734-4B3B-9682-FA9F4445BC9C}"/>
    <dgm:cxn modelId="{AE226ECB-3CF2-455E-9092-18BD7BE45F9D}" type="presParOf" srcId="{ACAA33E8-30A3-4747-AF7D-D7988DC29F32}" destId="{49CA7190-A749-4346-A54F-36CF9112FD19}" srcOrd="0" destOrd="0" presId="urn:microsoft.com/office/officeart/2005/8/layout/hList1"/>
    <dgm:cxn modelId="{525030AD-EA53-443E-84C8-2F670FDC4013}" type="presParOf" srcId="{49CA7190-A749-4346-A54F-36CF9112FD19}" destId="{8153AD6D-D9E9-4742-AF10-8601A1E65FBB}" srcOrd="0" destOrd="0" presId="urn:microsoft.com/office/officeart/2005/8/layout/hList1"/>
    <dgm:cxn modelId="{717CE18B-C71E-4D7A-A30D-E06D4814D619}" type="presParOf" srcId="{49CA7190-A749-4346-A54F-36CF9112FD19}" destId="{90CC4F3B-8352-47C8-B674-27DC15EB9879}" srcOrd="1" destOrd="0" presId="urn:microsoft.com/office/officeart/2005/8/layout/hList1"/>
    <dgm:cxn modelId="{2EF1394E-8EE6-4B6B-8BB9-3170AE42A0B9}" type="presParOf" srcId="{ACAA33E8-30A3-4747-AF7D-D7988DC29F32}" destId="{27CB736C-F66B-4E80-B2D9-1E321EF4E6DE}" srcOrd="1" destOrd="0" presId="urn:microsoft.com/office/officeart/2005/8/layout/hList1"/>
    <dgm:cxn modelId="{7540D682-C898-43DE-97C9-F7B3DB3FD57D}" type="presParOf" srcId="{ACAA33E8-30A3-4747-AF7D-D7988DC29F32}" destId="{9349AB53-E658-4049-B404-83A535233EC2}" srcOrd="2" destOrd="0" presId="urn:microsoft.com/office/officeart/2005/8/layout/hList1"/>
    <dgm:cxn modelId="{E3A28CE2-6F1A-4B53-AF17-93E1AD70E0C9}" type="presParOf" srcId="{9349AB53-E658-4049-B404-83A535233EC2}" destId="{770AEA9D-073A-41EC-992B-9E67274A5A49}" srcOrd="0" destOrd="0" presId="urn:microsoft.com/office/officeart/2005/8/layout/hList1"/>
    <dgm:cxn modelId="{B38B776B-BB9F-4E81-8F23-14F9F296B732}" type="presParOf" srcId="{9349AB53-E658-4049-B404-83A535233EC2}" destId="{72757801-8FB8-48EC-8E44-A4AAABEE22DA}" srcOrd="1" destOrd="0" presId="urn:microsoft.com/office/officeart/2005/8/layout/hList1"/>
    <dgm:cxn modelId="{89637441-7B75-4F0E-AE4F-38AAFA8B986D}" type="presParOf" srcId="{ACAA33E8-30A3-4747-AF7D-D7988DC29F32}" destId="{0490986F-9360-4ECB-A533-8A4766324253}" srcOrd="3" destOrd="0" presId="urn:microsoft.com/office/officeart/2005/8/layout/hList1"/>
    <dgm:cxn modelId="{4BC67209-D40B-4359-87BE-AD950FBBD769}" type="presParOf" srcId="{ACAA33E8-30A3-4747-AF7D-D7988DC29F32}" destId="{5039237C-E3DD-4C12-B189-49F3A5C9A555}" srcOrd="4" destOrd="0" presId="urn:microsoft.com/office/officeart/2005/8/layout/hList1"/>
    <dgm:cxn modelId="{963C76F3-3CD8-43C1-8E6A-635F7DC7ACDB}" type="presParOf" srcId="{5039237C-E3DD-4C12-B189-49F3A5C9A555}" destId="{406D0442-110C-415D-A289-BE808C351912}" srcOrd="0" destOrd="0" presId="urn:microsoft.com/office/officeart/2005/8/layout/hList1"/>
    <dgm:cxn modelId="{06982143-C053-475F-A034-CB3C7214A029}" type="presParOf" srcId="{5039237C-E3DD-4C12-B189-49F3A5C9A555}" destId="{DC06A03A-FB0D-403E-9E74-0BA37ECCAAF2}" srcOrd="1" destOrd="0" presId="urn:microsoft.com/office/officeart/2005/8/layout/hList1"/>
    <dgm:cxn modelId="{CF028B98-D23D-414B-A59F-65DBA0E7CAD2}" type="presParOf" srcId="{ACAA33E8-30A3-4747-AF7D-D7988DC29F32}" destId="{A470C6FA-BA24-4476-A5E2-FEEC74BCA8E3}" srcOrd="5" destOrd="0" presId="urn:microsoft.com/office/officeart/2005/8/layout/hList1"/>
    <dgm:cxn modelId="{221169BF-82CE-4129-8609-D0A830B24FD0}" type="presParOf" srcId="{ACAA33E8-30A3-4747-AF7D-D7988DC29F32}" destId="{8763C118-55EA-4108-A5DC-629C2DE6FDEC}" srcOrd="6" destOrd="0" presId="urn:microsoft.com/office/officeart/2005/8/layout/hList1"/>
    <dgm:cxn modelId="{42F7E48E-CBC0-4E67-9FBC-B3A2C05CB598}" type="presParOf" srcId="{8763C118-55EA-4108-A5DC-629C2DE6FDEC}" destId="{A19D3B76-5775-44B4-951E-53B95E671DE5}" srcOrd="0" destOrd="0" presId="urn:microsoft.com/office/officeart/2005/8/layout/hList1"/>
    <dgm:cxn modelId="{7363CF29-6B61-476B-8054-D21F31D38CF5}" type="presParOf" srcId="{8763C118-55EA-4108-A5DC-629C2DE6FDEC}" destId="{CE56B018-0C16-4DE8-8B31-A0992A5F3598}" srcOrd="1" destOrd="0" presId="urn:microsoft.com/office/officeart/2005/8/layout/hList1"/>
  </dgm:cxnLst>
  <dgm:bg>
    <a:solidFill>
      <a:schemeClr val="accent5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08BAFC-3DDF-4B2C-ABDC-A0E372B83A28}" type="doc">
      <dgm:prSet loTypeId="urn:microsoft.com/office/officeart/2005/8/layout/hProcess7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AA19FE-803B-4592-A521-FFF345422480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</a:t>
          </a:r>
        </a:p>
      </dgm:t>
    </dgm:pt>
    <dgm:pt modelId="{3CCC0E88-3F44-4FEB-9E66-5AB53EA93621}" type="parTrans" cxnId="{9E59902C-4851-42FB-B262-1AAAB0ECE88D}">
      <dgm:prSet/>
      <dgm:spPr/>
      <dgm:t>
        <a:bodyPr/>
        <a:lstStyle/>
        <a:p>
          <a:endParaRPr lang="ru-RU"/>
        </a:p>
      </dgm:t>
    </dgm:pt>
    <dgm:pt modelId="{713E018B-DE9E-4E6C-B9E1-84E86897E4F2}" type="sibTrans" cxnId="{9E59902C-4851-42FB-B262-1AAAB0ECE88D}">
      <dgm:prSet/>
      <dgm:spPr/>
      <dgm:t>
        <a:bodyPr/>
        <a:lstStyle/>
        <a:p>
          <a:endParaRPr lang="ru-RU"/>
        </a:p>
      </dgm:t>
    </dgm:pt>
    <dgm:pt modelId="{37C9E5BD-DAF4-4400-B42A-CAE329A39970}">
      <dgm:prSet phldrT="[Текст]" custT="1"/>
      <dgm:spPr/>
      <dgm:t>
        <a:bodyPr/>
        <a:lstStyle/>
        <a:p>
          <a:pPr algn="ctr"/>
          <a:r>
            <a:rPr lang="ru-RU" sz="11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Прикоснуться к уникальной культуре карелов, а также лесных саамов. Здесь можно увидеть подлинные предметы быта и на миг перенестись в давние времена, времена единства человека и природы</a:t>
          </a:r>
          <a:r>
            <a:rPr lang="ru-RU" sz="1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</a:p>
      </dgm:t>
    </dgm:pt>
    <dgm:pt modelId="{83C7092B-7711-476E-969A-2B9DDE3C9716}" type="parTrans" cxnId="{35BBE0F3-FF29-4E01-B54A-04A277CF924B}">
      <dgm:prSet/>
      <dgm:spPr/>
      <dgm:t>
        <a:bodyPr/>
        <a:lstStyle/>
        <a:p>
          <a:endParaRPr lang="ru-RU"/>
        </a:p>
      </dgm:t>
    </dgm:pt>
    <dgm:pt modelId="{BF56A7DF-7E4D-4212-B724-C19D474E97CA}" type="sibTrans" cxnId="{35BBE0F3-FF29-4E01-B54A-04A277CF924B}">
      <dgm:prSet/>
      <dgm:spPr/>
      <dgm:t>
        <a:bodyPr/>
        <a:lstStyle/>
        <a:p>
          <a:endParaRPr lang="ru-RU"/>
        </a:p>
      </dgm:t>
    </dgm:pt>
    <dgm:pt modelId="{BF163C32-485D-4F99-9D62-FAF0B6A21E6D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</a:t>
          </a:r>
        </a:p>
      </dgm:t>
    </dgm:pt>
    <dgm:pt modelId="{6CAB0B53-E405-41C4-8072-5460D3F78F33}" type="parTrans" cxnId="{DD487E63-9BA7-4634-A864-97494612D026}">
      <dgm:prSet/>
      <dgm:spPr/>
      <dgm:t>
        <a:bodyPr/>
        <a:lstStyle/>
        <a:p>
          <a:endParaRPr lang="ru-RU"/>
        </a:p>
      </dgm:t>
    </dgm:pt>
    <dgm:pt modelId="{CF18EB0F-BC79-4189-9562-F2ECF0646CAA}" type="sibTrans" cxnId="{DD487E63-9BA7-4634-A864-97494612D026}">
      <dgm:prSet/>
      <dgm:spPr/>
      <dgm:t>
        <a:bodyPr/>
        <a:lstStyle/>
        <a:p>
          <a:endParaRPr lang="ru-RU"/>
        </a:p>
      </dgm:t>
    </dgm:pt>
    <dgm:pt modelId="{1F2FC9BD-528C-4F0D-B588-27C997F1D456}">
      <dgm:prSet phldrT="[Текст]" custT="1"/>
      <dgm:spPr/>
      <dgm:t>
        <a:bodyPr/>
        <a:lstStyle/>
        <a:p>
          <a:pPr algn="ctr"/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Республика Карелия, Пряжинский район, пос. Чална</a:t>
          </a:r>
        </a:p>
      </dgm:t>
    </dgm:pt>
    <dgm:pt modelId="{80AF2BE4-37CF-4FCE-BC1C-2D31AB5A2154}" type="parTrans" cxnId="{D29D49B8-C251-41D1-B08C-5B22DBDE579A}">
      <dgm:prSet/>
      <dgm:spPr/>
      <dgm:t>
        <a:bodyPr/>
        <a:lstStyle/>
        <a:p>
          <a:endParaRPr lang="ru-RU"/>
        </a:p>
      </dgm:t>
    </dgm:pt>
    <dgm:pt modelId="{AFD8C175-602D-427C-8E1A-962A27579265}" type="sibTrans" cxnId="{D29D49B8-C251-41D1-B08C-5B22DBDE579A}">
      <dgm:prSet/>
      <dgm:spPr/>
      <dgm:t>
        <a:bodyPr/>
        <a:lstStyle/>
        <a:p>
          <a:endParaRPr lang="ru-RU"/>
        </a:p>
      </dgm:t>
    </dgm:pt>
    <dgm:pt modelId="{8B5D0A78-82CC-4DCC-9081-81CAA6E91126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реализации</a:t>
          </a: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проекта</a:t>
          </a:r>
        </a:p>
      </dgm:t>
    </dgm:pt>
    <dgm:pt modelId="{49855378-D952-46FF-B246-8DF0463119F5}" type="parTrans" cxnId="{F8368BD4-4172-498D-968D-C7115460D992}">
      <dgm:prSet/>
      <dgm:spPr/>
      <dgm:t>
        <a:bodyPr/>
        <a:lstStyle/>
        <a:p>
          <a:endParaRPr lang="ru-RU"/>
        </a:p>
      </dgm:t>
    </dgm:pt>
    <dgm:pt modelId="{52036C45-1F7E-43D9-BEEA-91447438E85B}" type="sibTrans" cxnId="{F8368BD4-4172-498D-968D-C7115460D992}">
      <dgm:prSet/>
      <dgm:spPr/>
      <dgm:t>
        <a:bodyPr/>
        <a:lstStyle/>
        <a:p>
          <a:endParaRPr lang="ru-RU"/>
        </a:p>
      </dgm:t>
    </dgm:pt>
    <dgm:pt modelId="{A2C1D764-19FC-4225-8354-F7C57BCD74A6}">
      <dgm:prSet phldrT="[Текст]" custT="1"/>
      <dgm:spPr/>
      <dgm:t>
        <a:bodyPr/>
        <a:lstStyle/>
        <a:p>
          <a:endParaRPr lang="ru-RU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 2026 года</a:t>
          </a:r>
        </a:p>
      </dgm:t>
    </dgm:pt>
    <dgm:pt modelId="{80EB7F09-E312-4E33-8E38-D1C1AEE41040}" type="parTrans" cxnId="{F374EE2D-2E90-4225-BF08-544D21F467CD}">
      <dgm:prSet/>
      <dgm:spPr/>
      <dgm:t>
        <a:bodyPr/>
        <a:lstStyle/>
        <a:p>
          <a:endParaRPr lang="ru-RU"/>
        </a:p>
      </dgm:t>
    </dgm:pt>
    <dgm:pt modelId="{86E2661D-2CD2-4362-9A28-E2D0D4A5B140}" type="sibTrans" cxnId="{F374EE2D-2E90-4225-BF08-544D21F467CD}">
      <dgm:prSet/>
      <dgm:spPr/>
      <dgm:t>
        <a:bodyPr/>
        <a:lstStyle/>
        <a:p>
          <a:endParaRPr lang="ru-RU"/>
        </a:p>
      </dgm:t>
    </dgm:pt>
    <dgm:pt modelId="{2567E556-965D-48F3-837E-99AF24CCEF57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526C520E-F196-428B-82D4-270B25B87D32}" type="parTrans" cxnId="{5EB6C901-D016-46D8-AAAD-CC832F9770EF}">
      <dgm:prSet/>
      <dgm:spPr/>
      <dgm:t>
        <a:bodyPr/>
        <a:lstStyle/>
        <a:p>
          <a:endParaRPr lang="ru-RU"/>
        </a:p>
      </dgm:t>
    </dgm:pt>
    <dgm:pt modelId="{645F6650-E962-40D0-93B8-AA0B39618B47}" type="sibTrans" cxnId="{5EB6C901-D016-46D8-AAAD-CC832F9770EF}">
      <dgm:prSet/>
      <dgm:spPr/>
      <dgm:t>
        <a:bodyPr/>
        <a:lstStyle/>
        <a:p>
          <a:endParaRPr lang="ru-RU"/>
        </a:p>
      </dgm:t>
    </dgm:pt>
    <dgm:pt modelId="{CD7967F8-F119-45C1-9526-94560A5B5BAB}" type="pres">
      <dgm:prSet presAssocID="{C608BAFC-3DDF-4B2C-ABDC-A0E372B83A28}" presName="Name0" presStyleCnt="0">
        <dgm:presLayoutVars>
          <dgm:dir/>
          <dgm:animLvl val="lvl"/>
          <dgm:resizeHandles val="exact"/>
        </dgm:presLayoutVars>
      </dgm:prSet>
      <dgm:spPr/>
    </dgm:pt>
    <dgm:pt modelId="{6D2DA325-D615-4639-A251-36D397190052}" type="pres">
      <dgm:prSet presAssocID="{13AA19FE-803B-4592-A521-FFF345422480}" presName="compositeNode" presStyleCnt="0">
        <dgm:presLayoutVars>
          <dgm:bulletEnabled val="1"/>
        </dgm:presLayoutVars>
      </dgm:prSet>
      <dgm:spPr/>
    </dgm:pt>
    <dgm:pt modelId="{8BC1074A-8411-4136-8D78-6D0C7F3D8897}" type="pres">
      <dgm:prSet presAssocID="{13AA19FE-803B-4592-A521-FFF345422480}" presName="bgRect" presStyleLbl="node1" presStyleIdx="0" presStyleCnt="4" custScaleY="171956" custLinFactNeighborX="-1562" custLinFactNeighborY="-388"/>
      <dgm:spPr>
        <a:prstGeom prst="roundRect">
          <a:avLst/>
        </a:prstGeom>
      </dgm:spPr>
    </dgm:pt>
    <dgm:pt modelId="{95E0EC96-EEB1-4F1E-95E9-DB24E45EF070}" type="pres">
      <dgm:prSet presAssocID="{13AA19FE-803B-4592-A521-FFF345422480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A80585FD-356F-448A-A9D7-6E0EB253D3A0}" type="pres">
      <dgm:prSet presAssocID="{13AA19FE-803B-4592-A521-FFF345422480}" presName="childNode" presStyleLbl="node1" presStyleIdx="0" presStyleCnt="4">
        <dgm:presLayoutVars>
          <dgm:bulletEnabled val="1"/>
        </dgm:presLayoutVars>
      </dgm:prSet>
      <dgm:spPr/>
    </dgm:pt>
    <dgm:pt modelId="{B78D0454-0539-4637-A12A-5954520659BE}" type="pres">
      <dgm:prSet presAssocID="{713E018B-DE9E-4E6C-B9E1-84E86897E4F2}" presName="hSp" presStyleCnt="0"/>
      <dgm:spPr/>
    </dgm:pt>
    <dgm:pt modelId="{1BF4E53E-B9C3-4FAC-AE11-C29CAA925E8D}" type="pres">
      <dgm:prSet presAssocID="{713E018B-DE9E-4E6C-B9E1-84E86897E4F2}" presName="vProcSp" presStyleCnt="0"/>
      <dgm:spPr/>
    </dgm:pt>
    <dgm:pt modelId="{31638797-CD99-4419-BD81-943AA34A6E9E}" type="pres">
      <dgm:prSet presAssocID="{713E018B-DE9E-4E6C-B9E1-84E86897E4F2}" presName="vSp1" presStyleCnt="0"/>
      <dgm:spPr/>
    </dgm:pt>
    <dgm:pt modelId="{BABEC17E-78ED-4AAD-9EE0-542F7ECCC632}" type="pres">
      <dgm:prSet presAssocID="{713E018B-DE9E-4E6C-B9E1-84E86897E4F2}" presName="simulatedConn" presStyleLbl="solidFgAcc1" presStyleIdx="0" presStyleCnt="3"/>
      <dgm:spPr/>
    </dgm:pt>
    <dgm:pt modelId="{E26786DC-2439-49BE-B3C3-BE67D66A424A}" type="pres">
      <dgm:prSet presAssocID="{713E018B-DE9E-4E6C-B9E1-84E86897E4F2}" presName="vSp2" presStyleCnt="0"/>
      <dgm:spPr/>
    </dgm:pt>
    <dgm:pt modelId="{25F9BBBF-48CD-4977-B1AB-B2FBD2F405B0}" type="pres">
      <dgm:prSet presAssocID="{713E018B-DE9E-4E6C-B9E1-84E86897E4F2}" presName="sibTrans" presStyleCnt="0"/>
      <dgm:spPr/>
    </dgm:pt>
    <dgm:pt modelId="{83B38534-1A22-48A9-99BC-48865244640B}" type="pres">
      <dgm:prSet presAssocID="{BF163C32-485D-4F99-9D62-FAF0B6A21E6D}" presName="compositeNode" presStyleCnt="0">
        <dgm:presLayoutVars>
          <dgm:bulletEnabled val="1"/>
        </dgm:presLayoutVars>
      </dgm:prSet>
      <dgm:spPr/>
    </dgm:pt>
    <dgm:pt modelId="{7B6400F1-8D7C-4FC4-B8C5-3D299AD0B864}" type="pres">
      <dgm:prSet presAssocID="{BF163C32-485D-4F99-9D62-FAF0B6A21E6D}" presName="bgRect" presStyleLbl="node1" presStyleIdx="1" presStyleCnt="4" custScaleY="131008" custLinFactNeighborX="-958" custLinFactNeighborY="17506"/>
      <dgm:spPr>
        <a:prstGeom prst="roundRect">
          <a:avLst/>
        </a:prstGeom>
      </dgm:spPr>
    </dgm:pt>
    <dgm:pt modelId="{6D045431-DFFE-41F2-BA9B-B4B7109660C4}" type="pres">
      <dgm:prSet presAssocID="{BF163C32-485D-4F99-9D62-FAF0B6A21E6D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21F1B3AE-F5BB-4514-B847-3AC29CCAE32E}" type="pres">
      <dgm:prSet presAssocID="{BF163C32-485D-4F99-9D62-FAF0B6A21E6D}" presName="childNode" presStyleLbl="node1" presStyleIdx="1" presStyleCnt="4">
        <dgm:presLayoutVars>
          <dgm:bulletEnabled val="1"/>
        </dgm:presLayoutVars>
      </dgm:prSet>
      <dgm:spPr/>
    </dgm:pt>
    <dgm:pt modelId="{A2103924-E461-4452-AE76-DCC9BDDD60E9}" type="pres">
      <dgm:prSet presAssocID="{CF18EB0F-BC79-4189-9562-F2ECF0646CAA}" presName="hSp" presStyleCnt="0"/>
      <dgm:spPr/>
    </dgm:pt>
    <dgm:pt modelId="{611530A9-9758-4230-A100-0BF8024A2774}" type="pres">
      <dgm:prSet presAssocID="{CF18EB0F-BC79-4189-9562-F2ECF0646CAA}" presName="vProcSp" presStyleCnt="0"/>
      <dgm:spPr/>
    </dgm:pt>
    <dgm:pt modelId="{BC684AAE-134D-4564-82E5-845DFE573221}" type="pres">
      <dgm:prSet presAssocID="{CF18EB0F-BC79-4189-9562-F2ECF0646CAA}" presName="vSp1" presStyleCnt="0"/>
      <dgm:spPr/>
    </dgm:pt>
    <dgm:pt modelId="{13C565A5-5EA9-45E4-8372-A71B6E033B3A}" type="pres">
      <dgm:prSet presAssocID="{CF18EB0F-BC79-4189-9562-F2ECF0646CAA}" presName="simulatedConn" presStyleLbl="solidFgAcc1" presStyleIdx="1" presStyleCnt="3"/>
      <dgm:spPr/>
    </dgm:pt>
    <dgm:pt modelId="{92FB4047-A5EE-4262-B484-ACC1B71A552F}" type="pres">
      <dgm:prSet presAssocID="{CF18EB0F-BC79-4189-9562-F2ECF0646CAA}" presName="vSp2" presStyleCnt="0"/>
      <dgm:spPr/>
    </dgm:pt>
    <dgm:pt modelId="{7C850A3E-5D0D-4649-BCC7-4C42FB25053B}" type="pres">
      <dgm:prSet presAssocID="{CF18EB0F-BC79-4189-9562-F2ECF0646CAA}" presName="sibTrans" presStyleCnt="0"/>
      <dgm:spPr/>
    </dgm:pt>
    <dgm:pt modelId="{DB06C06E-7BE2-4AF4-BD16-069B94B151AF}" type="pres">
      <dgm:prSet presAssocID="{8B5D0A78-82CC-4DCC-9081-81CAA6E91126}" presName="compositeNode" presStyleCnt="0">
        <dgm:presLayoutVars>
          <dgm:bulletEnabled val="1"/>
        </dgm:presLayoutVars>
      </dgm:prSet>
      <dgm:spPr/>
    </dgm:pt>
    <dgm:pt modelId="{5B1DF67F-7651-4267-9352-AF07172C1047}" type="pres">
      <dgm:prSet presAssocID="{8B5D0A78-82CC-4DCC-9081-81CAA6E91126}" presName="bgRect" presStyleLbl="node1" presStyleIdx="2" presStyleCnt="4" custScaleY="173803" custLinFactNeighborX="-2053" custLinFactNeighborY="2484"/>
      <dgm:spPr>
        <a:prstGeom prst="roundRect">
          <a:avLst/>
        </a:prstGeom>
      </dgm:spPr>
    </dgm:pt>
    <dgm:pt modelId="{57A82DA9-15C3-416A-B020-E628B9FEAC5C}" type="pres">
      <dgm:prSet presAssocID="{8B5D0A78-82CC-4DCC-9081-81CAA6E91126}" presName="parentNode" presStyleLbl="node1" presStyleIdx="2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BBFA5901-F0B8-4397-B42A-31EF48FCA7C3}" type="pres">
      <dgm:prSet presAssocID="{8B5D0A78-82CC-4DCC-9081-81CAA6E91126}" presName="childNode" presStyleLbl="node1" presStyleIdx="2" presStyleCnt="4">
        <dgm:presLayoutVars>
          <dgm:bulletEnabled val="1"/>
        </dgm:presLayoutVars>
      </dgm:prSet>
      <dgm:spPr/>
    </dgm:pt>
    <dgm:pt modelId="{56AEBD76-D174-434C-BEEA-FD29B6E9AC4A}" type="pres">
      <dgm:prSet presAssocID="{52036C45-1F7E-43D9-BEEA-91447438E85B}" presName="hSp" presStyleCnt="0"/>
      <dgm:spPr/>
    </dgm:pt>
    <dgm:pt modelId="{08ADA91E-7846-4848-AC25-C7FA824B332A}" type="pres">
      <dgm:prSet presAssocID="{52036C45-1F7E-43D9-BEEA-91447438E85B}" presName="vProcSp" presStyleCnt="0"/>
      <dgm:spPr/>
    </dgm:pt>
    <dgm:pt modelId="{815A1A61-8ACC-4E85-9BBD-B6D9ECC73D79}" type="pres">
      <dgm:prSet presAssocID="{52036C45-1F7E-43D9-BEEA-91447438E85B}" presName="vSp1" presStyleCnt="0"/>
      <dgm:spPr/>
    </dgm:pt>
    <dgm:pt modelId="{F9334F53-CEEC-451D-8FC4-50480BDB93BE}" type="pres">
      <dgm:prSet presAssocID="{52036C45-1F7E-43D9-BEEA-91447438E85B}" presName="simulatedConn" presStyleLbl="solidFgAcc1" presStyleIdx="2" presStyleCnt="3"/>
      <dgm:spPr/>
    </dgm:pt>
    <dgm:pt modelId="{5394087F-4625-4134-A8FE-5CB55633EDB2}" type="pres">
      <dgm:prSet presAssocID="{52036C45-1F7E-43D9-BEEA-91447438E85B}" presName="vSp2" presStyleCnt="0"/>
      <dgm:spPr/>
    </dgm:pt>
    <dgm:pt modelId="{40FFBDBD-F5E9-4C74-B829-40906BDD6A7B}" type="pres">
      <dgm:prSet presAssocID="{52036C45-1F7E-43D9-BEEA-91447438E85B}" presName="sibTrans" presStyleCnt="0"/>
      <dgm:spPr/>
    </dgm:pt>
    <dgm:pt modelId="{BAC6DAAD-D7D4-44C0-B250-F7F6B4D75DDB}" type="pres">
      <dgm:prSet presAssocID="{2567E556-965D-48F3-837E-99AF24CCEF57}" presName="compositeNode" presStyleCnt="0">
        <dgm:presLayoutVars>
          <dgm:bulletEnabled val="1"/>
        </dgm:presLayoutVars>
      </dgm:prSet>
      <dgm:spPr/>
    </dgm:pt>
    <dgm:pt modelId="{CBAAA0FB-889D-4A33-BCE6-961F9AFCA16B}" type="pres">
      <dgm:prSet presAssocID="{2567E556-965D-48F3-837E-99AF24CCEF57}" presName="bgRect" presStyleLbl="node1" presStyleIdx="3" presStyleCnt="4" custScaleY="119826" custLinFactNeighborX="-2542" custLinFactNeighborY="23097"/>
      <dgm:spPr>
        <a:prstGeom prst="roundRect">
          <a:avLst/>
        </a:prstGeom>
      </dgm:spPr>
    </dgm:pt>
    <dgm:pt modelId="{FA54B50F-FA1B-402C-A12E-4F48C964C047}" type="pres">
      <dgm:prSet presAssocID="{2567E556-965D-48F3-837E-99AF24CCEF57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EB6C901-D016-46D8-AAAD-CC832F9770EF}" srcId="{C608BAFC-3DDF-4B2C-ABDC-A0E372B83A28}" destId="{2567E556-965D-48F3-837E-99AF24CCEF57}" srcOrd="3" destOrd="0" parTransId="{526C520E-F196-428B-82D4-270B25B87D32}" sibTransId="{645F6650-E962-40D0-93B8-AA0B39618B47}"/>
    <dgm:cxn modelId="{9D9B0C22-BE09-4FBA-B4E4-6B806E9A890F}" type="presOf" srcId="{1F2FC9BD-528C-4F0D-B588-27C997F1D456}" destId="{21F1B3AE-F5BB-4514-B847-3AC29CCAE32E}" srcOrd="0" destOrd="0" presId="urn:microsoft.com/office/officeart/2005/8/layout/hProcess7#2"/>
    <dgm:cxn modelId="{9E59902C-4851-42FB-B262-1AAAB0ECE88D}" srcId="{C608BAFC-3DDF-4B2C-ABDC-A0E372B83A28}" destId="{13AA19FE-803B-4592-A521-FFF345422480}" srcOrd="0" destOrd="0" parTransId="{3CCC0E88-3F44-4FEB-9E66-5AB53EA93621}" sibTransId="{713E018B-DE9E-4E6C-B9E1-84E86897E4F2}"/>
    <dgm:cxn modelId="{F374EE2D-2E90-4225-BF08-544D21F467CD}" srcId="{8B5D0A78-82CC-4DCC-9081-81CAA6E91126}" destId="{A2C1D764-19FC-4225-8354-F7C57BCD74A6}" srcOrd="0" destOrd="0" parTransId="{80EB7F09-E312-4E33-8E38-D1C1AEE41040}" sibTransId="{86E2661D-2CD2-4362-9A28-E2D0D4A5B140}"/>
    <dgm:cxn modelId="{DD487E63-9BA7-4634-A864-97494612D026}" srcId="{C608BAFC-3DDF-4B2C-ABDC-A0E372B83A28}" destId="{BF163C32-485D-4F99-9D62-FAF0B6A21E6D}" srcOrd="1" destOrd="0" parTransId="{6CAB0B53-E405-41C4-8072-5460D3F78F33}" sibTransId="{CF18EB0F-BC79-4189-9562-F2ECF0646CAA}"/>
    <dgm:cxn modelId="{74249A44-74DC-495B-9D5B-30444FC94D48}" type="presOf" srcId="{8B5D0A78-82CC-4DCC-9081-81CAA6E91126}" destId="{57A82DA9-15C3-416A-B020-E628B9FEAC5C}" srcOrd="1" destOrd="0" presId="urn:microsoft.com/office/officeart/2005/8/layout/hProcess7#2"/>
    <dgm:cxn modelId="{E7782F4F-B601-41D4-8052-38662375AB2C}" type="presOf" srcId="{2567E556-965D-48F3-837E-99AF24CCEF57}" destId="{FA54B50F-FA1B-402C-A12E-4F48C964C047}" srcOrd="1" destOrd="0" presId="urn:microsoft.com/office/officeart/2005/8/layout/hProcess7#2"/>
    <dgm:cxn modelId="{47381854-4DE6-461E-B1C5-48562EC53B59}" type="presOf" srcId="{37C9E5BD-DAF4-4400-B42A-CAE329A39970}" destId="{A80585FD-356F-448A-A9D7-6E0EB253D3A0}" srcOrd="0" destOrd="0" presId="urn:microsoft.com/office/officeart/2005/8/layout/hProcess7#2"/>
    <dgm:cxn modelId="{1E3AB37E-9D77-4A40-A4E4-FBD9C17687F6}" type="presOf" srcId="{BF163C32-485D-4F99-9D62-FAF0B6A21E6D}" destId="{6D045431-DFFE-41F2-BA9B-B4B7109660C4}" srcOrd="1" destOrd="0" presId="urn:microsoft.com/office/officeart/2005/8/layout/hProcess7#2"/>
    <dgm:cxn modelId="{23587D97-9A3C-4CAD-92E8-EEEBA3BDF8E4}" type="presOf" srcId="{2567E556-965D-48F3-837E-99AF24CCEF57}" destId="{CBAAA0FB-889D-4A33-BCE6-961F9AFCA16B}" srcOrd="0" destOrd="0" presId="urn:microsoft.com/office/officeart/2005/8/layout/hProcess7#2"/>
    <dgm:cxn modelId="{7C235BA9-5BAD-435D-BC32-00692B4334C8}" type="presOf" srcId="{13AA19FE-803B-4592-A521-FFF345422480}" destId="{95E0EC96-EEB1-4F1E-95E9-DB24E45EF070}" srcOrd="1" destOrd="0" presId="urn:microsoft.com/office/officeart/2005/8/layout/hProcess7#2"/>
    <dgm:cxn modelId="{046877AA-A60E-4960-A9EA-F902D8926293}" type="presOf" srcId="{BF163C32-485D-4F99-9D62-FAF0B6A21E6D}" destId="{7B6400F1-8D7C-4FC4-B8C5-3D299AD0B864}" srcOrd="0" destOrd="0" presId="urn:microsoft.com/office/officeart/2005/8/layout/hProcess7#2"/>
    <dgm:cxn modelId="{E7CD4CB1-C47C-4450-BFE8-1A58F667D790}" type="presOf" srcId="{13AA19FE-803B-4592-A521-FFF345422480}" destId="{8BC1074A-8411-4136-8D78-6D0C7F3D8897}" srcOrd="0" destOrd="0" presId="urn:microsoft.com/office/officeart/2005/8/layout/hProcess7#2"/>
    <dgm:cxn modelId="{D29D49B8-C251-41D1-B08C-5B22DBDE579A}" srcId="{BF163C32-485D-4F99-9D62-FAF0B6A21E6D}" destId="{1F2FC9BD-528C-4F0D-B588-27C997F1D456}" srcOrd="0" destOrd="0" parTransId="{80AF2BE4-37CF-4FCE-BC1C-2D31AB5A2154}" sibTransId="{AFD8C175-602D-427C-8E1A-962A27579265}"/>
    <dgm:cxn modelId="{0A4DB1BB-037B-47C0-BACC-8153BE90F1E6}" type="presOf" srcId="{8B5D0A78-82CC-4DCC-9081-81CAA6E91126}" destId="{5B1DF67F-7651-4267-9352-AF07172C1047}" srcOrd="0" destOrd="0" presId="urn:microsoft.com/office/officeart/2005/8/layout/hProcess7#2"/>
    <dgm:cxn modelId="{F8368BD4-4172-498D-968D-C7115460D992}" srcId="{C608BAFC-3DDF-4B2C-ABDC-A0E372B83A28}" destId="{8B5D0A78-82CC-4DCC-9081-81CAA6E91126}" srcOrd="2" destOrd="0" parTransId="{49855378-D952-46FF-B246-8DF0463119F5}" sibTransId="{52036C45-1F7E-43D9-BEEA-91447438E85B}"/>
    <dgm:cxn modelId="{D76E41DF-EDE6-4725-B1D8-1B8F56A74A3A}" type="presOf" srcId="{A2C1D764-19FC-4225-8354-F7C57BCD74A6}" destId="{BBFA5901-F0B8-4397-B42A-31EF48FCA7C3}" srcOrd="0" destOrd="0" presId="urn:microsoft.com/office/officeart/2005/8/layout/hProcess7#2"/>
    <dgm:cxn modelId="{B6C443E6-DFBE-4BC4-9C74-B1DEB96FB3E2}" type="presOf" srcId="{C608BAFC-3DDF-4B2C-ABDC-A0E372B83A28}" destId="{CD7967F8-F119-45C1-9526-94560A5B5BAB}" srcOrd="0" destOrd="0" presId="urn:microsoft.com/office/officeart/2005/8/layout/hProcess7#2"/>
    <dgm:cxn modelId="{35BBE0F3-FF29-4E01-B54A-04A277CF924B}" srcId="{13AA19FE-803B-4592-A521-FFF345422480}" destId="{37C9E5BD-DAF4-4400-B42A-CAE329A39970}" srcOrd="0" destOrd="0" parTransId="{83C7092B-7711-476E-969A-2B9DDE3C9716}" sibTransId="{BF56A7DF-7E4D-4212-B724-C19D474E97CA}"/>
    <dgm:cxn modelId="{6A8989A8-6E5C-41DC-B8DA-0D9E195A1E19}" type="presParOf" srcId="{CD7967F8-F119-45C1-9526-94560A5B5BAB}" destId="{6D2DA325-D615-4639-A251-36D397190052}" srcOrd="0" destOrd="0" presId="urn:microsoft.com/office/officeart/2005/8/layout/hProcess7#2"/>
    <dgm:cxn modelId="{C638EB30-E95A-44F7-A0EE-EAAD6320027F}" type="presParOf" srcId="{6D2DA325-D615-4639-A251-36D397190052}" destId="{8BC1074A-8411-4136-8D78-6D0C7F3D8897}" srcOrd="0" destOrd="0" presId="urn:microsoft.com/office/officeart/2005/8/layout/hProcess7#2"/>
    <dgm:cxn modelId="{0D1DC06E-78E1-41BB-AFD8-41CC2C822E20}" type="presParOf" srcId="{6D2DA325-D615-4639-A251-36D397190052}" destId="{95E0EC96-EEB1-4F1E-95E9-DB24E45EF070}" srcOrd="1" destOrd="0" presId="urn:microsoft.com/office/officeart/2005/8/layout/hProcess7#2"/>
    <dgm:cxn modelId="{4C14F788-A14D-4BE9-A083-AFFE8EF555AD}" type="presParOf" srcId="{6D2DA325-D615-4639-A251-36D397190052}" destId="{A80585FD-356F-448A-A9D7-6E0EB253D3A0}" srcOrd="2" destOrd="0" presId="urn:microsoft.com/office/officeart/2005/8/layout/hProcess7#2"/>
    <dgm:cxn modelId="{2C1A782A-F001-453D-AF77-9615F6378D31}" type="presParOf" srcId="{CD7967F8-F119-45C1-9526-94560A5B5BAB}" destId="{B78D0454-0539-4637-A12A-5954520659BE}" srcOrd="1" destOrd="0" presId="urn:microsoft.com/office/officeart/2005/8/layout/hProcess7#2"/>
    <dgm:cxn modelId="{3094E2B1-7006-49EF-8772-12F2E58BB9F6}" type="presParOf" srcId="{CD7967F8-F119-45C1-9526-94560A5B5BAB}" destId="{1BF4E53E-B9C3-4FAC-AE11-C29CAA925E8D}" srcOrd="2" destOrd="0" presId="urn:microsoft.com/office/officeart/2005/8/layout/hProcess7#2"/>
    <dgm:cxn modelId="{43CF187A-778B-4FFC-8A4B-58BB66C7EB00}" type="presParOf" srcId="{1BF4E53E-B9C3-4FAC-AE11-C29CAA925E8D}" destId="{31638797-CD99-4419-BD81-943AA34A6E9E}" srcOrd="0" destOrd="0" presId="urn:microsoft.com/office/officeart/2005/8/layout/hProcess7#2"/>
    <dgm:cxn modelId="{99A8B96A-FA89-45BD-ACD0-47411872F623}" type="presParOf" srcId="{1BF4E53E-B9C3-4FAC-AE11-C29CAA925E8D}" destId="{BABEC17E-78ED-4AAD-9EE0-542F7ECCC632}" srcOrd="1" destOrd="0" presId="urn:microsoft.com/office/officeart/2005/8/layout/hProcess7#2"/>
    <dgm:cxn modelId="{3D28F555-FB2D-4E21-9F94-863D0090F195}" type="presParOf" srcId="{1BF4E53E-B9C3-4FAC-AE11-C29CAA925E8D}" destId="{E26786DC-2439-49BE-B3C3-BE67D66A424A}" srcOrd="2" destOrd="0" presId="urn:microsoft.com/office/officeart/2005/8/layout/hProcess7#2"/>
    <dgm:cxn modelId="{622CE717-3C1B-4351-B93A-5B0A1580B01E}" type="presParOf" srcId="{CD7967F8-F119-45C1-9526-94560A5B5BAB}" destId="{25F9BBBF-48CD-4977-B1AB-B2FBD2F405B0}" srcOrd="3" destOrd="0" presId="urn:microsoft.com/office/officeart/2005/8/layout/hProcess7#2"/>
    <dgm:cxn modelId="{B3E68D23-C0FE-4C81-BA21-4F4E0EE70302}" type="presParOf" srcId="{CD7967F8-F119-45C1-9526-94560A5B5BAB}" destId="{83B38534-1A22-48A9-99BC-48865244640B}" srcOrd="4" destOrd="0" presId="urn:microsoft.com/office/officeart/2005/8/layout/hProcess7#2"/>
    <dgm:cxn modelId="{BCD912CC-BB76-4AED-91F5-9F80CC1F46BC}" type="presParOf" srcId="{83B38534-1A22-48A9-99BC-48865244640B}" destId="{7B6400F1-8D7C-4FC4-B8C5-3D299AD0B864}" srcOrd="0" destOrd="0" presId="urn:microsoft.com/office/officeart/2005/8/layout/hProcess7#2"/>
    <dgm:cxn modelId="{0903B99A-C0A9-4B06-931C-1BF6B5B502E3}" type="presParOf" srcId="{83B38534-1A22-48A9-99BC-48865244640B}" destId="{6D045431-DFFE-41F2-BA9B-B4B7109660C4}" srcOrd="1" destOrd="0" presId="urn:microsoft.com/office/officeart/2005/8/layout/hProcess7#2"/>
    <dgm:cxn modelId="{2D51FE3E-0607-419B-8758-D6DBB4D27859}" type="presParOf" srcId="{83B38534-1A22-48A9-99BC-48865244640B}" destId="{21F1B3AE-F5BB-4514-B847-3AC29CCAE32E}" srcOrd="2" destOrd="0" presId="urn:microsoft.com/office/officeart/2005/8/layout/hProcess7#2"/>
    <dgm:cxn modelId="{980C683B-2D84-489B-8281-A7C219C16835}" type="presParOf" srcId="{CD7967F8-F119-45C1-9526-94560A5B5BAB}" destId="{A2103924-E461-4452-AE76-DCC9BDDD60E9}" srcOrd="5" destOrd="0" presId="urn:microsoft.com/office/officeart/2005/8/layout/hProcess7#2"/>
    <dgm:cxn modelId="{C7945F32-3904-467C-8A1B-BFDC53A4597C}" type="presParOf" srcId="{CD7967F8-F119-45C1-9526-94560A5B5BAB}" destId="{611530A9-9758-4230-A100-0BF8024A2774}" srcOrd="6" destOrd="0" presId="urn:microsoft.com/office/officeart/2005/8/layout/hProcess7#2"/>
    <dgm:cxn modelId="{44DB4646-8C59-48FB-B332-B1CB84160765}" type="presParOf" srcId="{611530A9-9758-4230-A100-0BF8024A2774}" destId="{BC684AAE-134D-4564-82E5-845DFE573221}" srcOrd="0" destOrd="0" presId="urn:microsoft.com/office/officeart/2005/8/layout/hProcess7#2"/>
    <dgm:cxn modelId="{7C8B9D54-6052-4187-B8BB-DA1C12173E52}" type="presParOf" srcId="{611530A9-9758-4230-A100-0BF8024A2774}" destId="{13C565A5-5EA9-45E4-8372-A71B6E033B3A}" srcOrd="1" destOrd="0" presId="urn:microsoft.com/office/officeart/2005/8/layout/hProcess7#2"/>
    <dgm:cxn modelId="{836C1816-C88A-41D6-9283-963E4913CA36}" type="presParOf" srcId="{611530A9-9758-4230-A100-0BF8024A2774}" destId="{92FB4047-A5EE-4262-B484-ACC1B71A552F}" srcOrd="2" destOrd="0" presId="urn:microsoft.com/office/officeart/2005/8/layout/hProcess7#2"/>
    <dgm:cxn modelId="{C9DF42E3-7DDA-46B5-BED8-0BE6FB4EFE0F}" type="presParOf" srcId="{CD7967F8-F119-45C1-9526-94560A5B5BAB}" destId="{7C850A3E-5D0D-4649-BCC7-4C42FB25053B}" srcOrd="7" destOrd="0" presId="urn:microsoft.com/office/officeart/2005/8/layout/hProcess7#2"/>
    <dgm:cxn modelId="{2570BF6E-AF4F-42E7-B285-31E13A397681}" type="presParOf" srcId="{CD7967F8-F119-45C1-9526-94560A5B5BAB}" destId="{DB06C06E-7BE2-4AF4-BD16-069B94B151AF}" srcOrd="8" destOrd="0" presId="urn:microsoft.com/office/officeart/2005/8/layout/hProcess7#2"/>
    <dgm:cxn modelId="{0E4CD1FA-5B48-4C0F-ABE4-5F9312102388}" type="presParOf" srcId="{DB06C06E-7BE2-4AF4-BD16-069B94B151AF}" destId="{5B1DF67F-7651-4267-9352-AF07172C1047}" srcOrd="0" destOrd="0" presId="urn:microsoft.com/office/officeart/2005/8/layout/hProcess7#2"/>
    <dgm:cxn modelId="{CBA619E4-78C8-4A19-B735-FFA1E2968068}" type="presParOf" srcId="{DB06C06E-7BE2-4AF4-BD16-069B94B151AF}" destId="{57A82DA9-15C3-416A-B020-E628B9FEAC5C}" srcOrd="1" destOrd="0" presId="urn:microsoft.com/office/officeart/2005/8/layout/hProcess7#2"/>
    <dgm:cxn modelId="{B589181C-24D1-4D60-B2EF-55C3C50E0076}" type="presParOf" srcId="{DB06C06E-7BE2-4AF4-BD16-069B94B151AF}" destId="{BBFA5901-F0B8-4397-B42A-31EF48FCA7C3}" srcOrd="2" destOrd="0" presId="urn:microsoft.com/office/officeart/2005/8/layout/hProcess7#2"/>
    <dgm:cxn modelId="{6C7E5AC8-6D16-4C5F-945C-EAF5B23022F9}" type="presParOf" srcId="{CD7967F8-F119-45C1-9526-94560A5B5BAB}" destId="{56AEBD76-D174-434C-BEEA-FD29B6E9AC4A}" srcOrd="9" destOrd="0" presId="urn:microsoft.com/office/officeart/2005/8/layout/hProcess7#2"/>
    <dgm:cxn modelId="{36AEBD2F-80BA-4D3F-BB89-0B8EA45DB2A9}" type="presParOf" srcId="{CD7967F8-F119-45C1-9526-94560A5B5BAB}" destId="{08ADA91E-7846-4848-AC25-C7FA824B332A}" srcOrd="10" destOrd="0" presId="urn:microsoft.com/office/officeart/2005/8/layout/hProcess7#2"/>
    <dgm:cxn modelId="{F489D1C3-A917-4E05-AE3E-22E5516747C9}" type="presParOf" srcId="{08ADA91E-7846-4848-AC25-C7FA824B332A}" destId="{815A1A61-8ACC-4E85-9BBD-B6D9ECC73D79}" srcOrd="0" destOrd="0" presId="urn:microsoft.com/office/officeart/2005/8/layout/hProcess7#2"/>
    <dgm:cxn modelId="{ACC095E0-B42D-4038-881E-C24EC43C43AA}" type="presParOf" srcId="{08ADA91E-7846-4848-AC25-C7FA824B332A}" destId="{F9334F53-CEEC-451D-8FC4-50480BDB93BE}" srcOrd="1" destOrd="0" presId="urn:microsoft.com/office/officeart/2005/8/layout/hProcess7#2"/>
    <dgm:cxn modelId="{9C24DFD6-4E9C-402D-8AB8-CEF0F97DFF97}" type="presParOf" srcId="{08ADA91E-7846-4848-AC25-C7FA824B332A}" destId="{5394087F-4625-4134-A8FE-5CB55633EDB2}" srcOrd="2" destOrd="0" presId="urn:microsoft.com/office/officeart/2005/8/layout/hProcess7#2"/>
    <dgm:cxn modelId="{49354D2E-87BC-4871-8A4B-2DA28133CA10}" type="presParOf" srcId="{CD7967F8-F119-45C1-9526-94560A5B5BAB}" destId="{40FFBDBD-F5E9-4C74-B829-40906BDD6A7B}" srcOrd="11" destOrd="0" presId="urn:microsoft.com/office/officeart/2005/8/layout/hProcess7#2"/>
    <dgm:cxn modelId="{94CA0BF6-D448-4870-AD34-56241EA77FE9}" type="presParOf" srcId="{CD7967F8-F119-45C1-9526-94560A5B5BAB}" destId="{BAC6DAAD-D7D4-44C0-B250-F7F6B4D75DDB}" srcOrd="12" destOrd="0" presId="urn:microsoft.com/office/officeart/2005/8/layout/hProcess7#2"/>
    <dgm:cxn modelId="{4BC6D998-CAC7-49B6-994B-319DC2D3CDC2}" type="presParOf" srcId="{BAC6DAAD-D7D4-44C0-B250-F7F6B4D75DDB}" destId="{CBAAA0FB-889D-4A33-BCE6-961F9AFCA16B}" srcOrd="0" destOrd="0" presId="urn:microsoft.com/office/officeart/2005/8/layout/hProcess7#2"/>
    <dgm:cxn modelId="{A2A3960F-42B7-4E6D-AAAA-D3E65AB758CD}" type="presParOf" srcId="{BAC6DAAD-D7D4-44C0-B250-F7F6B4D75DDB}" destId="{FA54B50F-FA1B-402C-A12E-4F48C964C047}" srcOrd="1" destOrd="0" presId="urn:microsoft.com/office/officeart/2005/8/layout/hProcess7#2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3DC26-3FE2-4EB6-82F6-F50679B6F8F4}">
      <dsp:nvSpPr>
        <dsp:cNvPr id="0" name=""/>
        <dsp:cNvSpPr/>
      </dsp:nvSpPr>
      <dsp:spPr>
        <a:xfrm>
          <a:off x="806489" y="175"/>
          <a:ext cx="1209734" cy="6856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alpha val="90000"/>
              <a:tint val="4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-4005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 </a:t>
          </a:r>
          <a:r>
            <a:rPr lang="ru-RU" sz="1100" b="1" kern="1200" dirty="0">
              <a:latin typeface="Times New Roman" pitchFamily="18" charset="0"/>
              <a:cs typeface="Times New Roman" pitchFamily="18" charset="0"/>
            </a:rPr>
            <a:t>97 родилось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Times New Roman" pitchFamily="18" charset="0"/>
              <a:cs typeface="Times New Roman" pitchFamily="18" charset="0"/>
            </a:rPr>
            <a:t>237 умерло</a:t>
          </a:r>
        </a:p>
      </dsp:txBody>
      <dsp:txXfrm>
        <a:off x="806489" y="85878"/>
        <a:ext cx="952625" cy="514217"/>
      </dsp:txXfrm>
    </dsp:sp>
    <dsp:sp modelId="{ABE744D5-C72C-42C5-9806-E2AE0AE1A81D}">
      <dsp:nvSpPr>
        <dsp:cNvPr id="0" name=""/>
        <dsp:cNvSpPr/>
      </dsp:nvSpPr>
      <dsp:spPr>
        <a:xfrm>
          <a:off x="0" y="175"/>
          <a:ext cx="806489" cy="6856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33469" y="33644"/>
        <a:ext cx="739551" cy="618685"/>
      </dsp:txXfrm>
    </dsp:sp>
    <dsp:sp modelId="{A395C44F-ED1E-48B9-8750-11E6D6A7EFEE}">
      <dsp:nvSpPr>
        <dsp:cNvPr id="0" name=""/>
        <dsp:cNvSpPr/>
      </dsp:nvSpPr>
      <dsp:spPr>
        <a:xfrm>
          <a:off x="806489" y="754361"/>
          <a:ext cx="1209734" cy="6856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alpha val="90000"/>
              <a:tint val="4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-4005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Times New Roman" pitchFamily="18" charset="0"/>
              <a:cs typeface="Times New Roman" pitchFamily="18" charset="0"/>
            </a:rPr>
            <a:t> 82 родилось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Times New Roman" pitchFamily="18" charset="0"/>
              <a:cs typeface="Times New Roman" pitchFamily="18" charset="0"/>
            </a:rPr>
            <a:t> 211 умерло</a:t>
          </a:r>
        </a:p>
      </dsp:txBody>
      <dsp:txXfrm>
        <a:off x="806489" y="840064"/>
        <a:ext cx="952625" cy="514217"/>
      </dsp:txXfrm>
    </dsp:sp>
    <dsp:sp modelId="{B6E18063-4147-4321-A122-5A6025915C9B}">
      <dsp:nvSpPr>
        <dsp:cNvPr id="0" name=""/>
        <dsp:cNvSpPr/>
      </dsp:nvSpPr>
      <dsp:spPr>
        <a:xfrm>
          <a:off x="0" y="754361"/>
          <a:ext cx="806489" cy="6856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33469" y="787830"/>
        <a:ext cx="739551" cy="6186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467781" y="-498167"/>
          <a:ext cx="4198306" cy="3657953"/>
        </a:xfrm>
        <a:prstGeom prst="circularArrow">
          <a:avLst>
            <a:gd name="adj1" fmla="val 4668"/>
            <a:gd name="adj2" fmla="val 272909"/>
            <a:gd name="adj3" fmla="val 11803651"/>
            <a:gd name="adj4" fmla="val 18783928"/>
            <a:gd name="adj5" fmla="val 4847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2084680" y="678"/>
          <a:ext cx="2964509" cy="118817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 – строительство базы из 15 домов для отдыха</a:t>
          </a:r>
        </a:p>
      </dsp:txBody>
      <dsp:txXfrm>
        <a:off x="2142682" y="58680"/>
        <a:ext cx="2848505" cy="1072166"/>
      </dsp:txXfrm>
    </dsp:sp>
    <dsp:sp modelId="{934F045F-0E16-4477-B4AC-112A85FAE8DE}">
      <dsp:nvSpPr>
        <dsp:cNvPr id="0" name=""/>
        <dsp:cNvSpPr/>
      </dsp:nvSpPr>
      <dsp:spPr>
        <a:xfrm>
          <a:off x="3604762" y="1296143"/>
          <a:ext cx="2925418" cy="1224136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27 млн. рублей.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Планируемое  количество новых рабочих мест – 10</a:t>
          </a:r>
        </a:p>
      </dsp:txBody>
      <dsp:txXfrm>
        <a:off x="3664519" y="1355900"/>
        <a:ext cx="2805904" cy="1104622"/>
      </dsp:txXfrm>
    </dsp:sp>
    <dsp:sp modelId="{6F82827B-5B60-454E-9919-7FBD8B754990}">
      <dsp:nvSpPr>
        <dsp:cNvPr id="0" name=""/>
        <dsp:cNvSpPr/>
      </dsp:nvSpPr>
      <dsp:spPr>
        <a:xfrm>
          <a:off x="2378764" y="2627575"/>
          <a:ext cx="2376341" cy="118817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2022-2025</a:t>
          </a:r>
        </a:p>
      </dsp:txBody>
      <dsp:txXfrm>
        <a:off x="2436766" y="2685577"/>
        <a:ext cx="2260337" cy="1072166"/>
      </dsp:txXfrm>
    </dsp:sp>
    <dsp:sp modelId="{CCC71BE5-F7A4-46DA-99CB-B9E8C678AA0D}">
      <dsp:nvSpPr>
        <dsp:cNvPr id="0" name=""/>
        <dsp:cNvSpPr/>
      </dsp:nvSpPr>
      <dsp:spPr>
        <a:xfrm>
          <a:off x="769535" y="1296143"/>
          <a:ext cx="2600216" cy="1224136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–в границах Пряжинского района</a:t>
          </a:r>
        </a:p>
      </dsp:txBody>
      <dsp:txXfrm>
        <a:off x="829292" y="1355900"/>
        <a:ext cx="2480702" cy="11046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562336" y="-498167"/>
          <a:ext cx="4198306" cy="3657953"/>
        </a:xfrm>
        <a:prstGeom prst="circularArrow">
          <a:avLst>
            <a:gd name="adj1" fmla="val 4668"/>
            <a:gd name="adj2" fmla="val 272909"/>
            <a:gd name="adj3" fmla="val 11803651"/>
            <a:gd name="adj4" fmla="val 18783928"/>
            <a:gd name="adj5" fmla="val 4847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2179235" y="678"/>
          <a:ext cx="2964509" cy="118817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 – строительство базы из 15 гостевых домов</a:t>
          </a:r>
        </a:p>
      </dsp:txBody>
      <dsp:txXfrm>
        <a:off x="2237237" y="58680"/>
        <a:ext cx="2848505" cy="1072166"/>
      </dsp:txXfrm>
    </dsp:sp>
    <dsp:sp modelId="{934F045F-0E16-4477-B4AC-112A85FAE8DE}">
      <dsp:nvSpPr>
        <dsp:cNvPr id="0" name=""/>
        <dsp:cNvSpPr/>
      </dsp:nvSpPr>
      <dsp:spPr>
        <a:xfrm>
          <a:off x="3888426" y="1296143"/>
          <a:ext cx="2547200" cy="1224136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100 млн. рублей.</a:t>
          </a:r>
        </a:p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- 50</a:t>
          </a:r>
        </a:p>
      </dsp:txBody>
      <dsp:txXfrm>
        <a:off x="3948183" y="1355900"/>
        <a:ext cx="2427686" cy="1104622"/>
      </dsp:txXfrm>
    </dsp:sp>
    <dsp:sp modelId="{6F82827B-5B60-454E-9919-7FBD8B754990}">
      <dsp:nvSpPr>
        <dsp:cNvPr id="0" name=""/>
        <dsp:cNvSpPr/>
      </dsp:nvSpPr>
      <dsp:spPr>
        <a:xfrm>
          <a:off x="2473319" y="2627575"/>
          <a:ext cx="2376341" cy="118817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2022-2024</a:t>
          </a:r>
        </a:p>
      </dsp:txBody>
      <dsp:txXfrm>
        <a:off x="2531321" y="2685577"/>
        <a:ext cx="2260337" cy="1072166"/>
      </dsp:txXfrm>
    </dsp:sp>
    <dsp:sp modelId="{CCC71BE5-F7A4-46DA-99CB-B9E8C678AA0D}">
      <dsp:nvSpPr>
        <dsp:cNvPr id="0" name=""/>
        <dsp:cNvSpPr/>
      </dsp:nvSpPr>
      <dsp:spPr>
        <a:xfrm>
          <a:off x="864090" y="1296143"/>
          <a:ext cx="2600216" cy="1224136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Пряжинский национальный муниципальный район, Эссойльское сельское поселение, район </a:t>
          </a:r>
          <a:r>
            <a:rPr lang="ru-RU" sz="11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д.Алекка</a:t>
          </a:r>
          <a:endParaRPr lang="ru-RU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23847" y="1355900"/>
        <a:ext cx="2480702" cy="11046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555908" y="-474991"/>
          <a:ext cx="4042446" cy="3522153"/>
        </a:xfrm>
        <a:prstGeom prst="circularArrow">
          <a:avLst>
            <a:gd name="adj1" fmla="val 4668"/>
            <a:gd name="adj2" fmla="val 272909"/>
            <a:gd name="adj3" fmla="val 11818380"/>
            <a:gd name="adj4" fmla="val 18772347"/>
            <a:gd name="adj5" fmla="val 4847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2152824" y="656"/>
          <a:ext cx="2848615" cy="114172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отдыха,  пропускная способность будет составлять до 300 ночевок в месяц</a:t>
          </a:r>
        </a:p>
      </dsp:txBody>
      <dsp:txXfrm>
        <a:off x="2208558" y="56390"/>
        <a:ext cx="2737147" cy="1030252"/>
      </dsp:txXfrm>
    </dsp:sp>
    <dsp:sp modelId="{934F045F-0E16-4477-B4AC-112A85FAE8DE}">
      <dsp:nvSpPr>
        <dsp:cNvPr id="0" name=""/>
        <dsp:cNvSpPr/>
      </dsp:nvSpPr>
      <dsp:spPr>
        <a:xfrm>
          <a:off x="3798150" y="1248063"/>
          <a:ext cx="2447620" cy="1176280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9,54 млн. рублей.</a:t>
          </a:r>
        </a:p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- 4</a:t>
          </a:r>
        </a:p>
      </dsp:txBody>
      <dsp:txXfrm>
        <a:off x="3855571" y="1305484"/>
        <a:ext cx="2332778" cy="1061438"/>
      </dsp:txXfrm>
    </dsp:sp>
    <dsp:sp modelId="{6F82827B-5B60-454E-9919-7FBD8B754990}">
      <dsp:nvSpPr>
        <dsp:cNvPr id="0" name=""/>
        <dsp:cNvSpPr/>
      </dsp:nvSpPr>
      <dsp:spPr>
        <a:xfrm>
          <a:off x="2435411" y="2530030"/>
          <a:ext cx="2283441" cy="114172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2022-2024</a:t>
          </a:r>
        </a:p>
      </dsp:txBody>
      <dsp:txXfrm>
        <a:off x="2491145" y="2585764"/>
        <a:ext cx="2171973" cy="1030252"/>
      </dsp:txXfrm>
    </dsp:sp>
    <dsp:sp modelId="{CCC71BE5-F7A4-46DA-99CB-B9E8C678AA0D}">
      <dsp:nvSpPr>
        <dsp:cNvPr id="0" name=""/>
        <dsp:cNvSpPr/>
      </dsp:nvSpPr>
      <dsp:spPr>
        <a:xfrm>
          <a:off x="886144" y="1248063"/>
          <a:ext cx="2498564" cy="1176280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</a:t>
          </a:r>
        </a:p>
      </dsp:txBody>
      <dsp:txXfrm>
        <a:off x="943565" y="1305484"/>
        <a:ext cx="2383722" cy="106143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291980" y="-1419519"/>
          <a:ext cx="4570303" cy="3982071"/>
        </a:xfrm>
        <a:prstGeom prst="circularArrow">
          <a:avLst>
            <a:gd name="adj1" fmla="val 4129"/>
            <a:gd name="adj2" fmla="val 238477"/>
            <a:gd name="adj3" fmla="val 10217748"/>
            <a:gd name="adj4" fmla="val -1375099"/>
            <a:gd name="adj5" fmla="val 4288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1753667" y="656"/>
          <a:ext cx="3646929" cy="114172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 (главный корпус – 7 номеров. Дополнительно: 6 индивидуальных домов с панорамным видом на оз. Сямозеро, 2 этап – строительство 36 гостевых домов)</a:t>
          </a:r>
        </a:p>
      </dsp:txBody>
      <dsp:txXfrm>
        <a:off x="1809401" y="56390"/>
        <a:ext cx="3535461" cy="1030252"/>
      </dsp:txXfrm>
    </dsp:sp>
    <dsp:sp modelId="{934F045F-0E16-4477-B4AC-112A85FAE8DE}">
      <dsp:nvSpPr>
        <dsp:cNvPr id="0" name=""/>
        <dsp:cNvSpPr/>
      </dsp:nvSpPr>
      <dsp:spPr>
        <a:xfrm>
          <a:off x="3798150" y="1248063"/>
          <a:ext cx="2447620" cy="1176280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66 млн. рублей.</a:t>
          </a:r>
        </a:p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- 15</a:t>
          </a:r>
        </a:p>
      </dsp:txBody>
      <dsp:txXfrm>
        <a:off x="3855571" y="1305484"/>
        <a:ext cx="2332778" cy="1061438"/>
      </dsp:txXfrm>
    </dsp:sp>
    <dsp:sp modelId="{6F82827B-5B60-454E-9919-7FBD8B754990}">
      <dsp:nvSpPr>
        <dsp:cNvPr id="0" name=""/>
        <dsp:cNvSpPr/>
      </dsp:nvSpPr>
      <dsp:spPr>
        <a:xfrm>
          <a:off x="2435411" y="2530030"/>
          <a:ext cx="2283441" cy="114172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2022-2025</a:t>
          </a:r>
        </a:p>
      </dsp:txBody>
      <dsp:txXfrm>
        <a:off x="2491145" y="2585764"/>
        <a:ext cx="2171973" cy="1030252"/>
      </dsp:txXfrm>
    </dsp:sp>
    <dsp:sp modelId="{CCC71BE5-F7A4-46DA-99CB-B9E8C678AA0D}">
      <dsp:nvSpPr>
        <dsp:cNvPr id="0" name=""/>
        <dsp:cNvSpPr/>
      </dsp:nvSpPr>
      <dsp:spPr>
        <a:xfrm>
          <a:off x="886144" y="1248063"/>
          <a:ext cx="2498564" cy="1176280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п. Сяпся</a:t>
          </a:r>
        </a:p>
      </dsp:txBody>
      <dsp:txXfrm>
        <a:off x="943565" y="1305484"/>
        <a:ext cx="2383722" cy="10614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291980" y="-1419519"/>
          <a:ext cx="4570303" cy="3982071"/>
        </a:xfrm>
        <a:prstGeom prst="circularArrow">
          <a:avLst>
            <a:gd name="adj1" fmla="val 4129"/>
            <a:gd name="adj2" fmla="val 238477"/>
            <a:gd name="adj3" fmla="val 10217748"/>
            <a:gd name="adj4" fmla="val -1375099"/>
            <a:gd name="adj5" fmla="val 4288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1753667" y="656"/>
          <a:ext cx="3646929" cy="114172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отдыха, установка до 20 трехместных палаток</a:t>
          </a:r>
        </a:p>
      </dsp:txBody>
      <dsp:txXfrm>
        <a:off x="1809401" y="56390"/>
        <a:ext cx="3535461" cy="1030252"/>
      </dsp:txXfrm>
    </dsp:sp>
    <dsp:sp modelId="{934F045F-0E16-4477-B4AC-112A85FAE8DE}">
      <dsp:nvSpPr>
        <dsp:cNvPr id="0" name=""/>
        <dsp:cNvSpPr/>
      </dsp:nvSpPr>
      <dsp:spPr>
        <a:xfrm>
          <a:off x="3798150" y="1248063"/>
          <a:ext cx="2447620" cy="1176280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40 млн. рублей.</a:t>
          </a:r>
        </a:p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- 9</a:t>
          </a:r>
        </a:p>
      </dsp:txBody>
      <dsp:txXfrm>
        <a:off x="3855571" y="1305484"/>
        <a:ext cx="2332778" cy="1061438"/>
      </dsp:txXfrm>
    </dsp:sp>
    <dsp:sp modelId="{6F82827B-5B60-454E-9919-7FBD8B754990}">
      <dsp:nvSpPr>
        <dsp:cNvPr id="0" name=""/>
        <dsp:cNvSpPr/>
      </dsp:nvSpPr>
      <dsp:spPr>
        <a:xfrm>
          <a:off x="2435411" y="2530030"/>
          <a:ext cx="2283441" cy="114172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2022-2025</a:t>
          </a:r>
        </a:p>
      </dsp:txBody>
      <dsp:txXfrm>
        <a:off x="2491145" y="2585764"/>
        <a:ext cx="2171973" cy="1030252"/>
      </dsp:txXfrm>
    </dsp:sp>
    <dsp:sp modelId="{CCC71BE5-F7A4-46DA-99CB-B9E8C678AA0D}">
      <dsp:nvSpPr>
        <dsp:cNvPr id="0" name=""/>
        <dsp:cNvSpPr/>
      </dsp:nvSpPr>
      <dsp:spPr>
        <a:xfrm>
          <a:off x="886144" y="1248063"/>
          <a:ext cx="2498564" cy="1176280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п. Матросы</a:t>
          </a:r>
        </a:p>
      </dsp:txBody>
      <dsp:txXfrm>
        <a:off x="943565" y="1305484"/>
        <a:ext cx="2383722" cy="10614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296161" y="-1584177"/>
          <a:ext cx="4570303" cy="3982071"/>
        </a:xfrm>
        <a:prstGeom prst="circularArrow">
          <a:avLst>
            <a:gd name="adj1" fmla="val 4129"/>
            <a:gd name="adj2" fmla="val 238477"/>
            <a:gd name="adj3" fmla="val 10217748"/>
            <a:gd name="adj4" fmla="val -1375099"/>
            <a:gd name="adj5" fmla="val 4288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1753667" y="656"/>
          <a:ext cx="3646929" cy="114172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предполагается строительство туристического объекта, который обеспечит туристические потоки местами для проживания и отдыха, строительство 6-8 гостевых домиков, предоставление банных услуг, сдача в прокат квадроциклов и снегоходов, прокат лодок. Услуги кафе. Прокат велосипедов, лыж.</a:t>
          </a:r>
        </a:p>
      </dsp:txBody>
      <dsp:txXfrm>
        <a:off x="1809401" y="56390"/>
        <a:ext cx="3535461" cy="1030252"/>
      </dsp:txXfrm>
    </dsp:sp>
    <dsp:sp modelId="{934F045F-0E16-4477-B4AC-112A85FAE8DE}">
      <dsp:nvSpPr>
        <dsp:cNvPr id="0" name=""/>
        <dsp:cNvSpPr/>
      </dsp:nvSpPr>
      <dsp:spPr>
        <a:xfrm>
          <a:off x="3798150" y="1248063"/>
          <a:ext cx="2447620" cy="1176280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36 млн. рублей.</a:t>
          </a:r>
        </a:p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- 13</a:t>
          </a:r>
        </a:p>
      </dsp:txBody>
      <dsp:txXfrm>
        <a:off x="3855571" y="1305484"/>
        <a:ext cx="2332778" cy="1061438"/>
      </dsp:txXfrm>
    </dsp:sp>
    <dsp:sp modelId="{6F82827B-5B60-454E-9919-7FBD8B754990}">
      <dsp:nvSpPr>
        <dsp:cNvPr id="0" name=""/>
        <dsp:cNvSpPr/>
      </dsp:nvSpPr>
      <dsp:spPr>
        <a:xfrm>
          <a:off x="2435411" y="2530030"/>
          <a:ext cx="2283441" cy="114172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2023-2025</a:t>
          </a:r>
        </a:p>
      </dsp:txBody>
      <dsp:txXfrm>
        <a:off x="2491145" y="2585764"/>
        <a:ext cx="2171973" cy="1030252"/>
      </dsp:txXfrm>
    </dsp:sp>
    <dsp:sp modelId="{CCC71BE5-F7A4-46DA-99CB-B9E8C678AA0D}">
      <dsp:nvSpPr>
        <dsp:cNvPr id="0" name=""/>
        <dsp:cNvSpPr/>
      </dsp:nvSpPr>
      <dsp:spPr>
        <a:xfrm>
          <a:off x="886144" y="1248063"/>
          <a:ext cx="2498564" cy="1176280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</a:t>
          </a:r>
        </a:p>
      </dsp:txBody>
      <dsp:txXfrm>
        <a:off x="943565" y="1305484"/>
        <a:ext cx="2383722" cy="10614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0BF6-A1C4-4D92-8172-DC85A0FE32FF}">
      <dsp:nvSpPr>
        <dsp:cNvPr id="0" name=""/>
        <dsp:cNvSpPr/>
      </dsp:nvSpPr>
      <dsp:spPr>
        <a:xfrm>
          <a:off x="1296161" y="-1584177"/>
          <a:ext cx="4570303" cy="3982071"/>
        </a:xfrm>
        <a:prstGeom prst="circularArrow">
          <a:avLst>
            <a:gd name="adj1" fmla="val 4129"/>
            <a:gd name="adj2" fmla="val 238477"/>
            <a:gd name="adj3" fmla="val 10217748"/>
            <a:gd name="adj4" fmla="val -1375099"/>
            <a:gd name="adj5" fmla="val 4288"/>
          </a:avLst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dk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E1517CBB-C928-4A04-B818-6EEF7C45BCC2}">
      <dsp:nvSpPr>
        <dsp:cNvPr id="0" name=""/>
        <dsp:cNvSpPr/>
      </dsp:nvSpPr>
      <dsp:spPr>
        <a:xfrm>
          <a:off x="1753667" y="656"/>
          <a:ext cx="3646929" cy="1141720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 обеспечение дорожного отдыха (размещение зданий для предоставления гостиничных услуг, размещение торговых объектов сопутствующей торговли, размещение зданий для организации общественного питания, размещение автомоек, автостоянка)</a:t>
          </a:r>
        </a:p>
      </dsp:txBody>
      <dsp:txXfrm>
        <a:off x="1809401" y="56390"/>
        <a:ext cx="3535461" cy="1030252"/>
      </dsp:txXfrm>
    </dsp:sp>
    <dsp:sp modelId="{934F045F-0E16-4477-B4AC-112A85FAE8DE}">
      <dsp:nvSpPr>
        <dsp:cNvPr id="0" name=""/>
        <dsp:cNvSpPr/>
      </dsp:nvSpPr>
      <dsp:spPr>
        <a:xfrm>
          <a:off x="3798150" y="1248063"/>
          <a:ext cx="2447620" cy="1176280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проекта: 96 млн. рублей.</a:t>
          </a:r>
        </a:p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новых рабочих мест - 50</a:t>
          </a:r>
        </a:p>
      </dsp:txBody>
      <dsp:txXfrm>
        <a:off x="3855571" y="1305484"/>
        <a:ext cx="2332778" cy="1061438"/>
      </dsp:txXfrm>
    </dsp:sp>
    <dsp:sp modelId="{6F82827B-5B60-454E-9919-7FBD8B754990}">
      <dsp:nvSpPr>
        <dsp:cNvPr id="0" name=""/>
        <dsp:cNvSpPr/>
      </dsp:nvSpPr>
      <dsp:spPr>
        <a:xfrm>
          <a:off x="2435411" y="2530030"/>
          <a:ext cx="2283441" cy="1141720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Срок реализации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 2027 года</a:t>
          </a:r>
        </a:p>
      </dsp:txBody>
      <dsp:txXfrm>
        <a:off x="2491145" y="2585764"/>
        <a:ext cx="2171973" cy="1030252"/>
      </dsp:txXfrm>
    </dsp:sp>
    <dsp:sp modelId="{CCC71BE5-F7A4-46DA-99CB-B9E8C678AA0D}">
      <dsp:nvSpPr>
        <dsp:cNvPr id="0" name=""/>
        <dsp:cNvSpPr/>
      </dsp:nvSpPr>
      <dsp:spPr>
        <a:xfrm>
          <a:off x="886144" y="1248063"/>
          <a:ext cx="2498564" cy="1176280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 реализации - Пряжинский национальный муниципальный район, Святозерское сельское поселение </a:t>
          </a:r>
        </a:p>
      </dsp:txBody>
      <dsp:txXfrm>
        <a:off x="943565" y="1305484"/>
        <a:ext cx="2383722" cy="10614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39B66-D4C2-4A47-8439-2B7F30150F4F}">
      <dsp:nvSpPr>
        <dsp:cNvPr id="0" name=""/>
        <dsp:cNvSpPr/>
      </dsp:nvSpPr>
      <dsp:spPr>
        <a:xfrm>
          <a:off x="984" y="105264"/>
          <a:ext cx="1520606" cy="6082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</dsp:txBody>
      <dsp:txXfrm>
        <a:off x="305105" y="105264"/>
        <a:ext cx="912364" cy="608242"/>
      </dsp:txXfrm>
    </dsp:sp>
    <dsp:sp modelId="{7F374B7F-B83B-4288-B13D-033E50353D4D}">
      <dsp:nvSpPr>
        <dsp:cNvPr id="0" name=""/>
        <dsp:cNvSpPr/>
      </dsp:nvSpPr>
      <dsp:spPr>
        <a:xfrm>
          <a:off x="1323911" y="156965"/>
          <a:ext cx="1262103" cy="5048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Times New Roman" pitchFamily="18" charset="0"/>
              <a:cs typeface="Times New Roman" pitchFamily="18" charset="0"/>
            </a:rPr>
            <a:t> 639 прибыло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Times New Roman" pitchFamily="18" charset="0"/>
              <a:cs typeface="Times New Roman" pitchFamily="18" charset="0"/>
            </a:rPr>
            <a:t> 603 выбыло</a:t>
          </a:r>
        </a:p>
      </dsp:txBody>
      <dsp:txXfrm>
        <a:off x="1576332" y="156965"/>
        <a:ext cx="757262" cy="504841"/>
      </dsp:txXfrm>
    </dsp:sp>
    <dsp:sp modelId="{8ABC940C-E2DB-4686-8CCC-D2E29D0C13E4}">
      <dsp:nvSpPr>
        <dsp:cNvPr id="0" name=""/>
        <dsp:cNvSpPr/>
      </dsp:nvSpPr>
      <dsp:spPr>
        <a:xfrm>
          <a:off x="2409320" y="156965"/>
          <a:ext cx="1262103" cy="5048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Times New Roman" pitchFamily="18" charset="0"/>
              <a:cs typeface="Times New Roman" pitchFamily="18" charset="0"/>
            </a:rPr>
            <a:t>Миграционный прирост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Times New Roman" pitchFamily="18" charset="0"/>
              <a:cs typeface="Times New Roman" pitchFamily="18" charset="0"/>
            </a:rPr>
            <a:t>36</a:t>
          </a:r>
        </a:p>
      </dsp:txBody>
      <dsp:txXfrm>
        <a:off x="2661741" y="156965"/>
        <a:ext cx="757262" cy="504841"/>
      </dsp:txXfrm>
    </dsp:sp>
    <dsp:sp modelId="{6CFD1D3E-14CB-406C-AE66-C07D8B7C5720}">
      <dsp:nvSpPr>
        <dsp:cNvPr id="0" name=""/>
        <dsp:cNvSpPr/>
      </dsp:nvSpPr>
      <dsp:spPr>
        <a:xfrm>
          <a:off x="984" y="798660"/>
          <a:ext cx="1520606" cy="6082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</a:p>
      </dsp:txBody>
      <dsp:txXfrm>
        <a:off x="305105" y="798660"/>
        <a:ext cx="912364" cy="608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E62E7-5130-423B-B586-2C67EF3B7BC3}">
      <dsp:nvSpPr>
        <dsp:cNvPr id="0" name=""/>
        <dsp:cNvSpPr/>
      </dsp:nvSpPr>
      <dsp:spPr>
        <a:xfrm>
          <a:off x="0" y="0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Сельское хозяйство  37</a:t>
          </a:r>
        </a:p>
      </dsp:txBody>
      <dsp:txXfrm>
        <a:off x="704820" y="0"/>
        <a:ext cx="2535539" cy="567484"/>
      </dsp:txXfrm>
    </dsp:sp>
    <dsp:sp modelId="{2CC0EFFB-EB3F-46A1-8E12-31F7E732091C}">
      <dsp:nvSpPr>
        <dsp:cNvPr id="0" name=""/>
        <dsp:cNvSpPr/>
      </dsp:nvSpPr>
      <dsp:spPr>
        <a:xfrm>
          <a:off x="134021" y="56748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F1ACD-5923-413A-B0E2-0E60B20A7606}">
      <dsp:nvSpPr>
        <dsp:cNvPr id="0" name=""/>
        <dsp:cNvSpPr/>
      </dsp:nvSpPr>
      <dsp:spPr>
        <a:xfrm>
          <a:off x="0" y="624233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Рыбная отрасль 15</a:t>
          </a:r>
        </a:p>
      </dsp:txBody>
      <dsp:txXfrm>
        <a:off x="704820" y="624233"/>
        <a:ext cx="2535539" cy="567484"/>
      </dsp:txXfrm>
    </dsp:sp>
    <dsp:sp modelId="{0513FC22-741C-4C13-BB81-91EF762738A7}">
      <dsp:nvSpPr>
        <dsp:cNvPr id="0" name=""/>
        <dsp:cNvSpPr/>
      </dsp:nvSpPr>
      <dsp:spPr>
        <a:xfrm>
          <a:off x="134021" y="680981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BD960-96ED-4CF5-BADB-5221F04C3983}">
      <dsp:nvSpPr>
        <dsp:cNvPr id="0" name=""/>
        <dsp:cNvSpPr/>
      </dsp:nvSpPr>
      <dsp:spPr>
        <a:xfrm>
          <a:off x="0" y="1248466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Лесное хозяйство 18</a:t>
          </a:r>
        </a:p>
      </dsp:txBody>
      <dsp:txXfrm>
        <a:off x="704820" y="1248466"/>
        <a:ext cx="2535539" cy="567484"/>
      </dsp:txXfrm>
    </dsp:sp>
    <dsp:sp modelId="{1696A4D8-78BA-4EF0-8173-7E23EF191B0A}">
      <dsp:nvSpPr>
        <dsp:cNvPr id="0" name=""/>
        <dsp:cNvSpPr/>
      </dsp:nvSpPr>
      <dsp:spPr>
        <a:xfrm>
          <a:off x="134021" y="1305215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8E5EE-A4CC-4F40-B423-28EFBB28D2F3}">
      <dsp:nvSpPr>
        <dsp:cNvPr id="0" name=""/>
        <dsp:cNvSpPr/>
      </dsp:nvSpPr>
      <dsp:spPr>
        <a:xfrm>
          <a:off x="0" y="1872206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Промышленность 36</a:t>
          </a:r>
        </a:p>
      </dsp:txBody>
      <dsp:txXfrm>
        <a:off x="704820" y="1872206"/>
        <a:ext cx="2535539" cy="567484"/>
      </dsp:txXfrm>
    </dsp:sp>
    <dsp:sp modelId="{450E5693-F084-477B-A41E-1152DD7C57AB}">
      <dsp:nvSpPr>
        <dsp:cNvPr id="0" name=""/>
        <dsp:cNvSpPr/>
      </dsp:nvSpPr>
      <dsp:spPr>
        <a:xfrm>
          <a:off x="134021" y="1929448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4F16A-710D-4B11-ACFE-569A9DC0680A}">
      <dsp:nvSpPr>
        <dsp:cNvPr id="0" name=""/>
        <dsp:cNvSpPr/>
      </dsp:nvSpPr>
      <dsp:spPr>
        <a:xfrm>
          <a:off x="0" y="2496933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Туристическая отрасль 28</a:t>
          </a:r>
        </a:p>
      </dsp:txBody>
      <dsp:txXfrm>
        <a:off x="704820" y="2496933"/>
        <a:ext cx="2535539" cy="567484"/>
      </dsp:txXfrm>
    </dsp:sp>
    <dsp:sp modelId="{DE8E24DE-2F78-4E11-8892-30A1CC6276C9}">
      <dsp:nvSpPr>
        <dsp:cNvPr id="0" name=""/>
        <dsp:cNvSpPr/>
      </dsp:nvSpPr>
      <dsp:spPr>
        <a:xfrm>
          <a:off x="134021" y="2553682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EC4BA-51BB-447F-8D90-B7BB7A99F5D2}">
      <dsp:nvSpPr>
        <dsp:cNvPr id="0" name=""/>
        <dsp:cNvSpPr/>
      </dsp:nvSpPr>
      <dsp:spPr>
        <a:xfrm>
          <a:off x="0" y="3121167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Оказание услуг 220</a:t>
          </a:r>
        </a:p>
      </dsp:txBody>
      <dsp:txXfrm>
        <a:off x="704820" y="3121167"/>
        <a:ext cx="2535539" cy="567484"/>
      </dsp:txXfrm>
    </dsp:sp>
    <dsp:sp modelId="{4B74C0E1-3294-472B-9E8C-EAC6003B66EB}">
      <dsp:nvSpPr>
        <dsp:cNvPr id="0" name=""/>
        <dsp:cNvSpPr/>
      </dsp:nvSpPr>
      <dsp:spPr>
        <a:xfrm>
          <a:off x="134021" y="3177915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941A0-5D94-435D-91C4-7ED25D0C3B5D}">
      <dsp:nvSpPr>
        <dsp:cNvPr id="0" name=""/>
        <dsp:cNvSpPr/>
      </dsp:nvSpPr>
      <dsp:spPr>
        <a:xfrm>
          <a:off x="0" y="3745400"/>
          <a:ext cx="3240360" cy="567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Торговля, общепит 109</a:t>
          </a:r>
        </a:p>
      </dsp:txBody>
      <dsp:txXfrm>
        <a:off x="704820" y="3745400"/>
        <a:ext cx="2535539" cy="567484"/>
      </dsp:txXfrm>
    </dsp:sp>
    <dsp:sp modelId="{EA080A6F-2EFE-4DB9-A514-AF8D55D54D6D}">
      <dsp:nvSpPr>
        <dsp:cNvPr id="0" name=""/>
        <dsp:cNvSpPr/>
      </dsp:nvSpPr>
      <dsp:spPr>
        <a:xfrm>
          <a:off x="134021" y="3802148"/>
          <a:ext cx="493526" cy="453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981BC-0F9C-48DE-9D68-85231E251AB4}">
      <dsp:nvSpPr>
        <dsp:cNvPr id="0" name=""/>
        <dsp:cNvSpPr/>
      </dsp:nvSpPr>
      <dsp:spPr>
        <a:xfrm>
          <a:off x="1368168" y="216026"/>
          <a:ext cx="2887427" cy="2899822"/>
        </a:xfrm>
        <a:prstGeom prst="ellipse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000" kern="1200" dirty="0"/>
          </a:b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малого и среднего предпринимательства в Пряжинском национальном муниципальном районе на 2019-2024 года»</a:t>
          </a:r>
        </a:p>
      </dsp:txBody>
      <dsp:txXfrm>
        <a:off x="1791022" y="640695"/>
        <a:ext cx="2041719" cy="2050484"/>
      </dsp:txXfrm>
    </dsp:sp>
    <dsp:sp modelId="{8C18D446-955A-45DC-9493-6B88DE337F02}">
      <dsp:nvSpPr>
        <dsp:cNvPr id="0" name=""/>
        <dsp:cNvSpPr/>
      </dsp:nvSpPr>
      <dsp:spPr>
        <a:xfrm rot="2292799">
          <a:off x="3936770" y="2407079"/>
          <a:ext cx="184197" cy="43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32955-224C-4423-BE4A-61D07757FA41}">
      <dsp:nvSpPr>
        <dsp:cNvPr id="0" name=""/>
        <dsp:cNvSpPr/>
      </dsp:nvSpPr>
      <dsp:spPr>
        <a:xfrm>
          <a:off x="3377929" y="2232246"/>
          <a:ext cx="1446606" cy="89759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5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Финансовая поддержка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4219" y="2258536"/>
        <a:ext cx="1394026" cy="845010"/>
      </dsp:txXfrm>
    </dsp:sp>
    <dsp:sp modelId="{716DF4B3-D49C-43EC-95F1-499CB95B7C8E}">
      <dsp:nvSpPr>
        <dsp:cNvPr id="0" name=""/>
        <dsp:cNvSpPr/>
      </dsp:nvSpPr>
      <dsp:spPr>
        <a:xfrm rot="13060459">
          <a:off x="1266115" y="419834"/>
          <a:ext cx="426034" cy="43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23EDE-FEED-4634-86F5-37E7C4A329D7}">
      <dsp:nvSpPr>
        <dsp:cNvPr id="0" name=""/>
        <dsp:cNvSpPr/>
      </dsp:nvSpPr>
      <dsp:spPr>
        <a:xfrm>
          <a:off x="360037" y="-72007"/>
          <a:ext cx="1900986" cy="11572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5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Информационно-консультационная поддержка</a:t>
          </a:r>
        </a:p>
      </dsp:txBody>
      <dsp:txXfrm>
        <a:off x="393933" y="-38111"/>
        <a:ext cx="1833194" cy="1089493"/>
      </dsp:txXfrm>
    </dsp:sp>
    <dsp:sp modelId="{34B74514-29B5-44C3-A1BE-39E7896A678A}">
      <dsp:nvSpPr>
        <dsp:cNvPr id="0" name=""/>
        <dsp:cNvSpPr/>
      </dsp:nvSpPr>
      <dsp:spPr>
        <a:xfrm rot="19122971">
          <a:off x="3883442" y="424481"/>
          <a:ext cx="190455" cy="43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CF36F-3A25-412F-A76E-41D40718D55B}">
      <dsp:nvSpPr>
        <dsp:cNvPr id="0" name=""/>
        <dsp:cNvSpPr/>
      </dsp:nvSpPr>
      <dsp:spPr>
        <a:xfrm>
          <a:off x="3228462" y="0"/>
          <a:ext cx="1643533" cy="11572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6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Имущественная поддержка</a:t>
          </a:r>
        </a:p>
      </dsp:txBody>
      <dsp:txXfrm>
        <a:off x="3262358" y="33896"/>
        <a:ext cx="1575741" cy="10894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C1E2E-C0CD-4FCA-9D5A-5040CE073170}">
      <dsp:nvSpPr>
        <dsp:cNvPr id="0" name=""/>
        <dsp:cNvSpPr/>
      </dsp:nvSpPr>
      <dsp:spPr>
        <a:xfrm>
          <a:off x="115774" y="0"/>
          <a:ext cx="4426245" cy="4104456"/>
        </a:xfrm>
        <a:prstGeom prst="triangle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6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EBF15B1D-8161-4CA1-91DA-1132F036FFA1}">
      <dsp:nvSpPr>
        <dsp:cNvPr id="0" name=""/>
        <dsp:cNvSpPr/>
      </dsp:nvSpPr>
      <dsp:spPr>
        <a:xfrm>
          <a:off x="2414429" y="179473"/>
          <a:ext cx="2667896" cy="270298"/>
        </a:xfrm>
        <a:prstGeom prst="roundRect">
          <a:avLst/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5"/>
          </a:solidFill>
          <a:prstDash val="solid"/>
        </a:ln>
        <a:effectLst>
          <a:glow rad="63500">
            <a:schemeClr val="accent5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5">
              <a:tint val="70000"/>
            </a:schemeClr>
          </a:contourClr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1147186,0 – здания, сооружения</a:t>
          </a:r>
        </a:p>
      </dsp:txBody>
      <dsp:txXfrm>
        <a:off x="2427624" y="192668"/>
        <a:ext cx="2641506" cy="243908"/>
      </dsp:txXfrm>
    </dsp:sp>
    <dsp:sp modelId="{FD8E1B1B-229B-4549-B316-4D7F670D9984}">
      <dsp:nvSpPr>
        <dsp:cNvPr id="0" name=""/>
        <dsp:cNvSpPr/>
      </dsp:nvSpPr>
      <dsp:spPr>
        <a:xfrm>
          <a:off x="1978095" y="529392"/>
          <a:ext cx="2667896" cy="301354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tint val="7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510103,0 – машины, оборудование</a:t>
          </a:r>
        </a:p>
      </dsp:txBody>
      <dsp:txXfrm>
        <a:off x="1992806" y="544103"/>
        <a:ext cx="2638474" cy="271932"/>
      </dsp:txXfrm>
    </dsp:sp>
    <dsp:sp modelId="{9407A7C4-874B-4DA2-ACC4-CE52321BD930}">
      <dsp:nvSpPr>
        <dsp:cNvPr id="0" name=""/>
        <dsp:cNvSpPr/>
      </dsp:nvSpPr>
      <dsp:spPr>
        <a:xfrm>
          <a:off x="2444671" y="936104"/>
          <a:ext cx="2667896" cy="337119"/>
        </a:xfrm>
        <a:prstGeom prst="round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51723,0 – сельское хозяйство</a:t>
          </a:r>
        </a:p>
      </dsp:txBody>
      <dsp:txXfrm>
        <a:off x="2461128" y="952561"/>
        <a:ext cx="2634982" cy="304205"/>
      </dsp:txXfrm>
    </dsp:sp>
    <dsp:sp modelId="{43C6229F-415E-4BBD-B58F-CFECF334E45C}">
      <dsp:nvSpPr>
        <dsp:cNvPr id="0" name=""/>
        <dsp:cNvSpPr/>
      </dsp:nvSpPr>
      <dsp:spPr>
        <a:xfrm>
          <a:off x="1800200" y="1368152"/>
          <a:ext cx="2667896" cy="405099"/>
        </a:xfrm>
        <a:prstGeom prst="roundRect">
          <a:avLst/>
        </a:prstGeom>
        <a:gradFill rotWithShape="1">
          <a:gsLst>
            <a:gs pos="0">
              <a:schemeClr val="accent3">
                <a:tint val="48000"/>
                <a:satMod val="138000"/>
              </a:schemeClr>
            </a:gs>
            <a:gs pos="25000">
              <a:schemeClr val="accent3">
                <a:tint val="85000"/>
              </a:schemeClr>
            </a:gs>
            <a:gs pos="40000">
              <a:schemeClr val="accent3">
                <a:tint val="92000"/>
              </a:schemeClr>
            </a:gs>
            <a:gs pos="50000">
              <a:schemeClr val="accent3">
                <a:tint val="93000"/>
              </a:schemeClr>
            </a:gs>
            <a:gs pos="60000">
              <a:schemeClr val="accent3">
                <a:tint val="92000"/>
              </a:schemeClr>
            </a:gs>
            <a:gs pos="75000">
              <a:schemeClr val="accent3">
                <a:tint val="83000"/>
                <a:satMod val="108000"/>
              </a:schemeClr>
            </a:gs>
            <a:gs pos="100000">
              <a:schemeClr val="accent3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3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3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2959,0- торговля</a:t>
          </a:r>
        </a:p>
      </dsp:txBody>
      <dsp:txXfrm>
        <a:off x="1819975" y="1387927"/>
        <a:ext cx="2628346" cy="365549"/>
      </dsp:txXfrm>
    </dsp:sp>
    <dsp:sp modelId="{9EE62487-516C-45D8-A299-79F68F69A0FF}">
      <dsp:nvSpPr>
        <dsp:cNvPr id="0" name=""/>
        <dsp:cNvSpPr/>
      </dsp:nvSpPr>
      <dsp:spPr>
        <a:xfrm>
          <a:off x="2232239" y="1800200"/>
          <a:ext cx="2667896" cy="391980"/>
        </a:xfrm>
        <a:prstGeom prst="round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1118790,0 – транспортировка, хранение</a:t>
          </a:r>
        </a:p>
      </dsp:txBody>
      <dsp:txXfrm>
        <a:off x="2251374" y="1819335"/>
        <a:ext cx="2629626" cy="353710"/>
      </dsp:txXfrm>
    </dsp:sp>
    <dsp:sp modelId="{E9CA3627-FBB1-4836-ACE1-8B8F9980DFE8}">
      <dsp:nvSpPr>
        <dsp:cNvPr id="0" name=""/>
        <dsp:cNvSpPr/>
      </dsp:nvSpPr>
      <dsp:spPr>
        <a:xfrm>
          <a:off x="1944213" y="2232248"/>
          <a:ext cx="2667896" cy="843376"/>
        </a:xfrm>
        <a:prstGeom prst="roundRect">
          <a:avLst/>
        </a:prstGeom>
        <a:gradFill rotWithShape="1">
          <a:gsLst>
            <a:gs pos="0">
              <a:schemeClr val="dk1">
                <a:tint val="48000"/>
                <a:satMod val="138000"/>
              </a:schemeClr>
            </a:gs>
            <a:gs pos="25000">
              <a:schemeClr val="dk1">
                <a:tint val="85000"/>
              </a:schemeClr>
            </a:gs>
            <a:gs pos="40000">
              <a:schemeClr val="dk1">
                <a:tint val="92000"/>
              </a:schemeClr>
            </a:gs>
            <a:gs pos="50000">
              <a:schemeClr val="dk1">
                <a:tint val="93000"/>
              </a:schemeClr>
            </a:gs>
            <a:gs pos="60000">
              <a:schemeClr val="dk1">
                <a:tint val="92000"/>
              </a:schemeClr>
            </a:gs>
            <a:gs pos="75000">
              <a:schemeClr val="dk1">
                <a:tint val="83000"/>
                <a:satMod val="108000"/>
              </a:schemeClr>
            </a:gs>
            <a:gs pos="100000">
              <a:schemeClr val="dk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dk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dk1"/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1265,0– государственное управление, обеспечение военной безопасности, социальное обеспечение</a:t>
          </a:r>
        </a:p>
      </dsp:txBody>
      <dsp:txXfrm>
        <a:off x="1985383" y="2273418"/>
        <a:ext cx="2585556" cy="761036"/>
      </dsp:txXfrm>
    </dsp:sp>
    <dsp:sp modelId="{BE3A2655-6883-4B5E-B31E-2D44BCB470C4}">
      <dsp:nvSpPr>
        <dsp:cNvPr id="0" name=""/>
        <dsp:cNvSpPr/>
      </dsp:nvSpPr>
      <dsp:spPr>
        <a:xfrm>
          <a:off x="2304245" y="3168352"/>
          <a:ext cx="2667896" cy="296312"/>
        </a:xfrm>
        <a:prstGeom prst="roundRect">
          <a:avLst/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5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18076,0 - образование</a:t>
          </a:r>
        </a:p>
      </dsp:txBody>
      <dsp:txXfrm>
        <a:off x="2318710" y="3182817"/>
        <a:ext cx="2638966" cy="267382"/>
      </dsp:txXfrm>
    </dsp:sp>
    <dsp:sp modelId="{599F774A-56EA-4E8D-A4FA-E477F314F087}">
      <dsp:nvSpPr>
        <dsp:cNvPr id="0" name=""/>
        <dsp:cNvSpPr/>
      </dsp:nvSpPr>
      <dsp:spPr>
        <a:xfrm>
          <a:off x="1800200" y="3528392"/>
          <a:ext cx="2667896" cy="283948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2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2"/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33358,0 - здравоохранение</a:t>
          </a:r>
        </a:p>
      </dsp:txBody>
      <dsp:txXfrm>
        <a:off x="1814061" y="3542253"/>
        <a:ext cx="2640174" cy="256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E4845-EE5A-4906-857E-A97BA6A86999}">
      <dsp:nvSpPr>
        <dsp:cNvPr id="0" name=""/>
        <dsp:cNvSpPr/>
      </dsp:nvSpPr>
      <dsp:spPr>
        <a:xfrm rot="5400000">
          <a:off x="3967012" y="-1734764"/>
          <a:ext cx="508934" cy="3978465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Становление и развитие реабилитационных услуг в условиях общения с живой природой для детей и молодежи</a:t>
          </a:r>
        </a:p>
      </dsp:txBody>
      <dsp:txXfrm rot="-5400000">
        <a:off x="2257091" y="24845"/>
        <a:ext cx="3928777" cy="459246"/>
      </dsp:txXfrm>
    </dsp:sp>
    <dsp:sp modelId="{533F94F7-FAF2-4C2A-BE4C-75A05D31B9C7}">
      <dsp:nvSpPr>
        <dsp:cNvPr id="0" name=""/>
        <dsp:cNvSpPr/>
      </dsp:nvSpPr>
      <dsp:spPr>
        <a:xfrm>
          <a:off x="0" y="134"/>
          <a:ext cx="2237886" cy="630087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4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r>
            <a:rPr lang="ru-RU" sz="25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</a:p>
      </dsp:txBody>
      <dsp:txXfrm>
        <a:off x="30758" y="30892"/>
        <a:ext cx="2176370" cy="568571"/>
      </dsp:txXfrm>
    </dsp:sp>
    <dsp:sp modelId="{FE8B97B4-4261-4A55-B43A-25A2D0AE9769}">
      <dsp:nvSpPr>
        <dsp:cNvPr id="0" name=""/>
        <dsp:cNvSpPr/>
      </dsp:nvSpPr>
      <dsp:spPr>
        <a:xfrm>
          <a:off x="0" y="653194"/>
          <a:ext cx="2237886" cy="630087"/>
        </a:xfrm>
        <a:prstGeom prst="round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/>
        </a:p>
      </dsp:txBody>
      <dsp:txXfrm>
        <a:off x="30758" y="683952"/>
        <a:ext cx="2176370" cy="568571"/>
      </dsp:txXfrm>
    </dsp:sp>
    <dsp:sp modelId="{F9D365D8-064E-4157-9958-ADE116278A16}">
      <dsp:nvSpPr>
        <dsp:cNvPr id="0" name=""/>
        <dsp:cNvSpPr/>
      </dsp:nvSpPr>
      <dsp:spPr>
        <a:xfrm rot="5400000">
          <a:off x="3936063" y="-365990"/>
          <a:ext cx="618156" cy="3942420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2025 год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Создание дополнительных рабочих мест – до 20</a:t>
          </a:r>
        </a:p>
      </dsp:txBody>
      <dsp:txXfrm rot="-5400000">
        <a:off x="2304107" y="1326318"/>
        <a:ext cx="3882068" cy="557804"/>
      </dsp:txXfrm>
    </dsp:sp>
    <dsp:sp modelId="{C6615D9A-7068-4558-9250-4020A1E73A54}">
      <dsp:nvSpPr>
        <dsp:cNvPr id="0" name=""/>
        <dsp:cNvSpPr/>
      </dsp:nvSpPr>
      <dsp:spPr>
        <a:xfrm>
          <a:off x="0" y="1323318"/>
          <a:ext cx="2237886" cy="630087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2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2"/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реализации проекта	</a:t>
          </a:r>
        </a:p>
      </dsp:txBody>
      <dsp:txXfrm>
        <a:off x="30758" y="1354076"/>
        <a:ext cx="2176370" cy="568571"/>
      </dsp:txXfrm>
    </dsp:sp>
    <dsp:sp modelId="{D7079D0F-247D-4E5E-B8AC-E95FE64C1955}">
      <dsp:nvSpPr>
        <dsp:cNvPr id="0" name=""/>
        <dsp:cNvSpPr/>
      </dsp:nvSpPr>
      <dsp:spPr>
        <a:xfrm rot="5400000">
          <a:off x="3807914" y="368560"/>
          <a:ext cx="823267" cy="3974580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136 млн. рублей, в том числе: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26 млн.рублей – собственные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24 млн.рублей – привлеченные;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86 млн.рублей – планируемые инвестиции</a:t>
          </a:r>
        </a:p>
      </dsp:txBody>
      <dsp:txXfrm rot="-5400000">
        <a:off x="2272447" y="1984405"/>
        <a:ext cx="3894202" cy="742889"/>
      </dsp:txXfrm>
    </dsp:sp>
    <dsp:sp modelId="{D5FCA5C8-5129-4B5E-8185-4182319E6A6B}">
      <dsp:nvSpPr>
        <dsp:cNvPr id="0" name=""/>
        <dsp:cNvSpPr/>
      </dsp:nvSpPr>
      <dsp:spPr>
        <a:xfrm>
          <a:off x="0" y="2081500"/>
          <a:ext cx="2235701" cy="630087"/>
        </a:xfrm>
        <a:prstGeom prst="roundRect">
          <a:avLst/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6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</a:t>
          </a:r>
        </a:p>
      </dsp:txBody>
      <dsp:txXfrm>
        <a:off x="30758" y="2112258"/>
        <a:ext cx="2174185" cy="5685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3AD6D-D9E9-4742-AF10-8601A1E65FBB}">
      <dsp:nvSpPr>
        <dsp:cNvPr id="0" name=""/>
        <dsp:cNvSpPr/>
      </dsp:nvSpPr>
      <dsp:spPr>
        <a:xfrm>
          <a:off x="4595" y="-39880"/>
          <a:ext cx="1421272" cy="513841"/>
        </a:xfrm>
        <a:prstGeom prst="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</dsp:txBody>
      <dsp:txXfrm>
        <a:off x="4595" y="-39880"/>
        <a:ext cx="1421272" cy="513841"/>
      </dsp:txXfrm>
    </dsp:sp>
    <dsp:sp modelId="{90CC4F3B-8352-47C8-B674-27DC15EB9879}">
      <dsp:nvSpPr>
        <dsp:cNvPr id="0" name=""/>
        <dsp:cNvSpPr/>
      </dsp:nvSpPr>
      <dsp:spPr>
        <a:xfrm>
          <a:off x="29125" y="473960"/>
          <a:ext cx="1372213" cy="2086199"/>
        </a:xfrm>
        <a:prstGeom prst="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/>
          </a:solidFill>
          <a:prstDash val="solid"/>
        </a:ln>
        <a:effectLst>
          <a:glow rad="63500">
            <a:schemeClr val="accent1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70000"/>
            </a:schemeClr>
          </a:contourClr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Создание уникального эко-парка на территории Республики Карелия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Повысить туристическую привлекательность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Создание всесезонного курорта</a:t>
          </a:r>
        </a:p>
      </dsp:txBody>
      <dsp:txXfrm>
        <a:off x="29125" y="473960"/>
        <a:ext cx="1372213" cy="2086199"/>
      </dsp:txXfrm>
    </dsp:sp>
    <dsp:sp modelId="{770AEA9D-073A-41EC-992B-9E67274A5A49}">
      <dsp:nvSpPr>
        <dsp:cNvPr id="0" name=""/>
        <dsp:cNvSpPr/>
      </dsp:nvSpPr>
      <dsp:spPr>
        <a:xfrm>
          <a:off x="1605537" y="-39880"/>
          <a:ext cx="1284603" cy="513841"/>
        </a:xfrm>
        <a:prstGeom prst="rect">
          <a:avLst/>
        </a:prstGeom>
        <a:gradFill rotWithShape="1">
          <a:gsLst>
            <a:gs pos="0">
              <a:schemeClr val="accent3">
                <a:tint val="48000"/>
                <a:satMod val="138000"/>
              </a:schemeClr>
            </a:gs>
            <a:gs pos="25000">
              <a:schemeClr val="accent3">
                <a:tint val="85000"/>
              </a:schemeClr>
            </a:gs>
            <a:gs pos="40000">
              <a:schemeClr val="accent3">
                <a:tint val="92000"/>
              </a:schemeClr>
            </a:gs>
            <a:gs pos="50000">
              <a:schemeClr val="accent3">
                <a:tint val="93000"/>
              </a:schemeClr>
            </a:gs>
            <a:gs pos="60000">
              <a:schemeClr val="accent3">
                <a:tint val="92000"/>
              </a:schemeClr>
            </a:gs>
            <a:gs pos="75000">
              <a:schemeClr val="accent3">
                <a:tint val="83000"/>
                <a:satMod val="108000"/>
              </a:schemeClr>
            </a:gs>
            <a:gs pos="100000">
              <a:schemeClr val="accent3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3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3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</a:t>
          </a:r>
        </a:p>
      </dsp:txBody>
      <dsp:txXfrm>
        <a:off x="1605537" y="-39880"/>
        <a:ext cx="1284603" cy="513841"/>
      </dsp:txXfrm>
    </dsp:sp>
    <dsp:sp modelId="{72757801-8FB8-48EC-8E44-A4AAABEE22DA}">
      <dsp:nvSpPr>
        <dsp:cNvPr id="0" name=""/>
        <dsp:cNvSpPr/>
      </dsp:nvSpPr>
      <dsp:spPr>
        <a:xfrm>
          <a:off x="1605537" y="473960"/>
          <a:ext cx="1284603" cy="2086199"/>
        </a:xfrm>
        <a:prstGeom prst="rect">
          <a:avLst/>
        </a:prstGeom>
        <a:gradFill rotWithShape="1">
          <a:gsLst>
            <a:gs pos="0">
              <a:schemeClr val="accent3">
                <a:tint val="48000"/>
                <a:satMod val="138000"/>
              </a:schemeClr>
            </a:gs>
            <a:gs pos="25000">
              <a:schemeClr val="accent3">
                <a:tint val="85000"/>
              </a:schemeClr>
            </a:gs>
            <a:gs pos="40000">
              <a:schemeClr val="accent3">
                <a:tint val="92000"/>
              </a:schemeClr>
            </a:gs>
            <a:gs pos="50000">
              <a:schemeClr val="accent3">
                <a:tint val="93000"/>
              </a:schemeClr>
            </a:gs>
            <a:gs pos="60000">
              <a:schemeClr val="accent3">
                <a:tint val="92000"/>
              </a:schemeClr>
            </a:gs>
            <a:gs pos="75000">
              <a:schemeClr val="accent3">
                <a:tint val="83000"/>
                <a:satMod val="108000"/>
              </a:schemeClr>
            </a:gs>
            <a:gs pos="100000">
              <a:schemeClr val="accent3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3">
              <a:tint val="70000"/>
            </a:schemeClr>
          </a:contourClr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Республика Карелия, Пряжинский район, п. Эссойла</a:t>
          </a:r>
        </a:p>
      </dsp:txBody>
      <dsp:txXfrm>
        <a:off x="1605537" y="473960"/>
        <a:ext cx="1284603" cy="2086199"/>
      </dsp:txXfrm>
    </dsp:sp>
    <dsp:sp modelId="{406D0442-110C-415D-A289-BE808C351912}">
      <dsp:nvSpPr>
        <dsp:cNvPr id="0" name=""/>
        <dsp:cNvSpPr/>
      </dsp:nvSpPr>
      <dsp:spPr>
        <a:xfrm>
          <a:off x="3069810" y="-39880"/>
          <a:ext cx="1284603" cy="513841"/>
        </a:xfrm>
        <a:prstGeom prst="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4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реализации проекта</a:t>
          </a:r>
        </a:p>
      </dsp:txBody>
      <dsp:txXfrm>
        <a:off x="3069810" y="-39880"/>
        <a:ext cx="1284603" cy="513841"/>
      </dsp:txXfrm>
    </dsp:sp>
    <dsp:sp modelId="{DC06A03A-FB0D-403E-9E74-0BA37ECCAAF2}">
      <dsp:nvSpPr>
        <dsp:cNvPr id="0" name=""/>
        <dsp:cNvSpPr/>
      </dsp:nvSpPr>
      <dsp:spPr>
        <a:xfrm>
          <a:off x="3069810" y="473960"/>
          <a:ext cx="1284603" cy="2086199"/>
        </a:xfrm>
        <a:prstGeom prst="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2019-2025 год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Создание дополнительных рабочих мест – до 25</a:t>
          </a:r>
        </a:p>
      </dsp:txBody>
      <dsp:txXfrm>
        <a:off x="3069810" y="473960"/>
        <a:ext cx="1284603" cy="2086199"/>
      </dsp:txXfrm>
    </dsp:sp>
    <dsp:sp modelId="{A19D3B76-5775-44B4-951E-53B95E671DE5}">
      <dsp:nvSpPr>
        <dsp:cNvPr id="0" name=""/>
        <dsp:cNvSpPr/>
      </dsp:nvSpPr>
      <dsp:spPr>
        <a:xfrm>
          <a:off x="4534083" y="-39880"/>
          <a:ext cx="1293968" cy="513841"/>
        </a:xfrm>
        <a:prstGeom prst="rect">
          <a:avLst/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5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</a:t>
          </a:r>
        </a:p>
      </dsp:txBody>
      <dsp:txXfrm>
        <a:off x="4534083" y="-39880"/>
        <a:ext cx="1293968" cy="513841"/>
      </dsp:txXfrm>
    </dsp:sp>
    <dsp:sp modelId="{CE56B018-0C16-4DE8-8B31-A0992A5F3598}">
      <dsp:nvSpPr>
        <dsp:cNvPr id="0" name=""/>
        <dsp:cNvSpPr/>
      </dsp:nvSpPr>
      <dsp:spPr>
        <a:xfrm>
          <a:off x="4538765" y="473960"/>
          <a:ext cx="1284603" cy="2086199"/>
        </a:xfrm>
        <a:prstGeom prst="rect">
          <a:avLst/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5"/>
          </a:solidFill>
          <a:prstDash val="solid"/>
        </a:ln>
        <a:effectLst>
          <a:glow rad="63500">
            <a:schemeClr val="accent5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5">
              <a:tint val="70000"/>
            </a:schemeClr>
          </a:contourClr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3AD6D-D9E9-4742-AF10-8601A1E65FBB}">
      <dsp:nvSpPr>
        <dsp:cNvPr id="0" name=""/>
        <dsp:cNvSpPr/>
      </dsp:nvSpPr>
      <dsp:spPr>
        <a:xfrm>
          <a:off x="2192" y="14345"/>
          <a:ext cx="1318611" cy="527444"/>
        </a:xfrm>
        <a:prstGeom prst="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</dsp:txBody>
      <dsp:txXfrm>
        <a:off x="2192" y="14345"/>
        <a:ext cx="1318611" cy="527444"/>
      </dsp:txXfrm>
    </dsp:sp>
    <dsp:sp modelId="{90CC4F3B-8352-47C8-B674-27DC15EB9879}">
      <dsp:nvSpPr>
        <dsp:cNvPr id="0" name=""/>
        <dsp:cNvSpPr/>
      </dsp:nvSpPr>
      <dsp:spPr>
        <a:xfrm>
          <a:off x="2192" y="541790"/>
          <a:ext cx="1318611" cy="2108160"/>
        </a:xfrm>
        <a:prstGeom prst="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/>
          </a:solidFill>
          <a:prstDash val="solid"/>
        </a:ln>
        <a:effectLst>
          <a:glow rad="63500">
            <a:schemeClr val="accent1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70000"/>
            </a:schemeClr>
          </a:contourClr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Развитие современных производств по переработке сырьевых ресурсов на территории Республики Карелия.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Интеграция в сферу мирового рынка </a:t>
          </a:r>
        </a:p>
      </dsp:txBody>
      <dsp:txXfrm>
        <a:off x="2192" y="541790"/>
        <a:ext cx="1318611" cy="2108160"/>
      </dsp:txXfrm>
    </dsp:sp>
    <dsp:sp modelId="{770AEA9D-073A-41EC-992B-9E67274A5A49}">
      <dsp:nvSpPr>
        <dsp:cNvPr id="0" name=""/>
        <dsp:cNvSpPr/>
      </dsp:nvSpPr>
      <dsp:spPr>
        <a:xfrm>
          <a:off x="1505409" y="14345"/>
          <a:ext cx="1318611" cy="527444"/>
        </a:xfrm>
        <a:prstGeom prst="rect">
          <a:avLst/>
        </a:prstGeom>
        <a:gradFill rotWithShape="1">
          <a:gsLst>
            <a:gs pos="0">
              <a:schemeClr val="accent3">
                <a:tint val="48000"/>
                <a:satMod val="138000"/>
              </a:schemeClr>
            </a:gs>
            <a:gs pos="25000">
              <a:schemeClr val="accent3">
                <a:tint val="85000"/>
              </a:schemeClr>
            </a:gs>
            <a:gs pos="40000">
              <a:schemeClr val="accent3">
                <a:tint val="92000"/>
              </a:schemeClr>
            </a:gs>
            <a:gs pos="50000">
              <a:schemeClr val="accent3">
                <a:tint val="93000"/>
              </a:schemeClr>
            </a:gs>
            <a:gs pos="60000">
              <a:schemeClr val="accent3">
                <a:tint val="92000"/>
              </a:schemeClr>
            </a:gs>
            <a:gs pos="75000">
              <a:schemeClr val="accent3">
                <a:tint val="83000"/>
                <a:satMod val="108000"/>
              </a:schemeClr>
            </a:gs>
            <a:gs pos="100000">
              <a:schemeClr val="accent3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3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3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</a:t>
          </a:r>
        </a:p>
      </dsp:txBody>
      <dsp:txXfrm>
        <a:off x="1505409" y="14345"/>
        <a:ext cx="1318611" cy="527444"/>
      </dsp:txXfrm>
    </dsp:sp>
    <dsp:sp modelId="{72757801-8FB8-48EC-8E44-A4AAABEE22DA}">
      <dsp:nvSpPr>
        <dsp:cNvPr id="0" name=""/>
        <dsp:cNvSpPr/>
      </dsp:nvSpPr>
      <dsp:spPr>
        <a:xfrm>
          <a:off x="1505409" y="541790"/>
          <a:ext cx="1318611" cy="2108160"/>
        </a:xfrm>
        <a:prstGeom prst="rect">
          <a:avLst/>
        </a:prstGeom>
        <a:gradFill rotWithShape="1">
          <a:gsLst>
            <a:gs pos="0">
              <a:schemeClr val="accent3">
                <a:tint val="48000"/>
                <a:satMod val="138000"/>
              </a:schemeClr>
            </a:gs>
            <a:gs pos="25000">
              <a:schemeClr val="accent3">
                <a:tint val="85000"/>
              </a:schemeClr>
            </a:gs>
            <a:gs pos="40000">
              <a:schemeClr val="accent3">
                <a:tint val="92000"/>
              </a:schemeClr>
            </a:gs>
            <a:gs pos="50000">
              <a:schemeClr val="accent3">
                <a:tint val="93000"/>
              </a:schemeClr>
            </a:gs>
            <a:gs pos="60000">
              <a:schemeClr val="accent3">
                <a:tint val="92000"/>
              </a:schemeClr>
            </a:gs>
            <a:gs pos="75000">
              <a:schemeClr val="accent3">
                <a:tint val="83000"/>
                <a:satMod val="108000"/>
              </a:schemeClr>
            </a:gs>
            <a:gs pos="100000">
              <a:schemeClr val="accent3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3">
              <a:tint val="70000"/>
            </a:schemeClr>
          </a:contourClr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Республика Карелия, Пряжинский район,  пгт Пряжа, 2-й км. автодороги Пряжа-Крошнозеро, </a:t>
          </a:r>
        </a:p>
      </dsp:txBody>
      <dsp:txXfrm>
        <a:off x="1505409" y="541790"/>
        <a:ext cx="1318611" cy="2108160"/>
      </dsp:txXfrm>
    </dsp:sp>
    <dsp:sp modelId="{406D0442-110C-415D-A289-BE808C351912}">
      <dsp:nvSpPr>
        <dsp:cNvPr id="0" name=""/>
        <dsp:cNvSpPr/>
      </dsp:nvSpPr>
      <dsp:spPr>
        <a:xfrm>
          <a:off x="3008626" y="14345"/>
          <a:ext cx="1318611" cy="527444"/>
        </a:xfrm>
        <a:prstGeom prst="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4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реализации проекта</a:t>
          </a:r>
        </a:p>
      </dsp:txBody>
      <dsp:txXfrm>
        <a:off x="3008626" y="14345"/>
        <a:ext cx="1318611" cy="527444"/>
      </dsp:txXfrm>
    </dsp:sp>
    <dsp:sp modelId="{DC06A03A-FB0D-403E-9E74-0BA37ECCAAF2}">
      <dsp:nvSpPr>
        <dsp:cNvPr id="0" name=""/>
        <dsp:cNvSpPr/>
      </dsp:nvSpPr>
      <dsp:spPr>
        <a:xfrm>
          <a:off x="3008626" y="541790"/>
          <a:ext cx="1318611" cy="2108160"/>
        </a:xfrm>
        <a:prstGeom prst="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2024 год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itchFamily="18" charset="0"/>
              <a:cs typeface="Times New Roman" pitchFamily="18" charset="0"/>
            </a:rPr>
            <a:t>Создание дополнительных рабочих мест – до 25</a:t>
          </a:r>
        </a:p>
      </dsp:txBody>
      <dsp:txXfrm>
        <a:off x="3008626" y="541790"/>
        <a:ext cx="1318611" cy="2108160"/>
      </dsp:txXfrm>
    </dsp:sp>
    <dsp:sp modelId="{A19D3B76-5775-44B4-951E-53B95E671DE5}">
      <dsp:nvSpPr>
        <dsp:cNvPr id="0" name=""/>
        <dsp:cNvSpPr/>
      </dsp:nvSpPr>
      <dsp:spPr>
        <a:xfrm>
          <a:off x="4511843" y="14345"/>
          <a:ext cx="1318611" cy="527444"/>
        </a:xfrm>
        <a:prstGeom prst="rect">
          <a:avLst/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5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проекта</a:t>
          </a:r>
        </a:p>
      </dsp:txBody>
      <dsp:txXfrm>
        <a:off x="4511843" y="14345"/>
        <a:ext cx="1318611" cy="527444"/>
      </dsp:txXfrm>
    </dsp:sp>
    <dsp:sp modelId="{CE56B018-0C16-4DE8-8B31-A0992A5F3598}">
      <dsp:nvSpPr>
        <dsp:cNvPr id="0" name=""/>
        <dsp:cNvSpPr/>
      </dsp:nvSpPr>
      <dsp:spPr>
        <a:xfrm>
          <a:off x="4511843" y="541790"/>
          <a:ext cx="1318611" cy="2108160"/>
        </a:xfrm>
        <a:prstGeom prst="rect">
          <a:avLst/>
        </a:prstGeom>
        <a:gradFill rotWithShape="1">
          <a:gsLst>
            <a:gs pos="0">
              <a:schemeClr val="accent5">
                <a:tint val="48000"/>
                <a:satMod val="138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5"/>
          </a:solidFill>
          <a:prstDash val="solid"/>
        </a:ln>
        <a:effectLst>
          <a:glow rad="63500">
            <a:schemeClr val="accent5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5">
              <a:tint val="70000"/>
            </a:schemeClr>
          </a:contourClr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1074A-8411-4136-8D78-6D0C7F3D8897}">
      <dsp:nvSpPr>
        <dsp:cNvPr id="0" name=""/>
        <dsp:cNvSpPr/>
      </dsp:nvSpPr>
      <dsp:spPr>
        <a:xfrm>
          <a:off x="0" y="171929"/>
          <a:ext cx="1279495" cy="2640203"/>
        </a:xfrm>
        <a:prstGeom prst="round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</a:t>
          </a:r>
        </a:p>
      </dsp:txBody>
      <dsp:txXfrm rot="16200000">
        <a:off x="-954533" y="1126463"/>
        <a:ext cx="2164966" cy="255899"/>
      </dsp:txXfrm>
    </dsp:sp>
    <dsp:sp modelId="{A80585FD-356F-448A-A9D7-6E0EB253D3A0}">
      <dsp:nvSpPr>
        <dsp:cNvPr id="0" name=""/>
        <dsp:cNvSpPr/>
      </dsp:nvSpPr>
      <dsp:spPr>
        <a:xfrm>
          <a:off x="255899" y="171929"/>
          <a:ext cx="953224" cy="2640203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Прикоснуться к уникальной культуре карелов, а также лесных саамов. Здесь можно увидеть подлинные предметы быта и на миг перенестись в давние времена, времена единства человека и природы</a:t>
          </a:r>
          <a:r>
            <a:rPr lang="ru-RU" sz="12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</a:p>
      </dsp:txBody>
      <dsp:txXfrm>
        <a:off x="255899" y="171929"/>
        <a:ext cx="953224" cy="2640203"/>
      </dsp:txXfrm>
    </dsp:sp>
    <dsp:sp modelId="{7B6400F1-8D7C-4FC4-B8C5-3D299AD0B864}">
      <dsp:nvSpPr>
        <dsp:cNvPr id="0" name=""/>
        <dsp:cNvSpPr/>
      </dsp:nvSpPr>
      <dsp:spPr>
        <a:xfrm>
          <a:off x="1314147" y="446673"/>
          <a:ext cx="1279495" cy="2011490"/>
        </a:xfrm>
        <a:prstGeom prst="roundRect">
          <a:avLst/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tint val="70000"/>
            </a:schemeClr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Территория</a:t>
          </a:r>
        </a:p>
      </dsp:txBody>
      <dsp:txXfrm rot="16200000">
        <a:off x="617386" y="1143434"/>
        <a:ext cx="1649421" cy="255899"/>
      </dsp:txXfrm>
    </dsp:sp>
    <dsp:sp modelId="{BABEC17E-78ED-4AAD-9EE0-542F7ECCC632}">
      <dsp:nvSpPr>
        <dsp:cNvPr id="0" name=""/>
        <dsp:cNvSpPr/>
      </dsp:nvSpPr>
      <dsp:spPr>
        <a:xfrm rot="5400000">
          <a:off x="1219993" y="1398030"/>
          <a:ext cx="225618" cy="1919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1B3AE-F5BB-4514-B847-3AC29CCAE32E}">
      <dsp:nvSpPr>
        <dsp:cNvPr id="0" name=""/>
        <dsp:cNvSpPr/>
      </dsp:nvSpPr>
      <dsp:spPr>
        <a:xfrm>
          <a:off x="1570046" y="446673"/>
          <a:ext cx="953224" cy="201149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Республика Карелия, Пряжинский район, пос. Чална</a:t>
          </a:r>
        </a:p>
      </dsp:txBody>
      <dsp:txXfrm>
        <a:off x="1570046" y="446673"/>
        <a:ext cx="953224" cy="2011490"/>
      </dsp:txXfrm>
    </dsp:sp>
    <dsp:sp modelId="{5B1DF67F-7651-4267-9352-AF07172C1047}">
      <dsp:nvSpPr>
        <dsp:cNvPr id="0" name=""/>
        <dsp:cNvSpPr/>
      </dsp:nvSpPr>
      <dsp:spPr>
        <a:xfrm>
          <a:off x="2624415" y="216026"/>
          <a:ext cx="1279495" cy="2668562"/>
        </a:xfrm>
        <a:prstGeom prst="roundRect">
          <a:avLst/>
        </a:prstGeom>
        <a:gradFill rotWithShape="1">
          <a:gsLst>
            <a:gs pos="0">
              <a:schemeClr val="accent3">
                <a:tint val="48000"/>
                <a:satMod val="138000"/>
              </a:schemeClr>
            </a:gs>
            <a:gs pos="25000">
              <a:schemeClr val="accent3">
                <a:tint val="85000"/>
              </a:schemeClr>
            </a:gs>
            <a:gs pos="40000">
              <a:schemeClr val="accent3">
                <a:tint val="92000"/>
              </a:schemeClr>
            </a:gs>
            <a:gs pos="50000">
              <a:schemeClr val="accent3">
                <a:tint val="93000"/>
              </a:schemeClr>
            </a:gs>
            <a:gs pos="60000">
              <a:schemeClr val="accent3">
                <a:tint val="92000"/>
              </a:schemeClr>
            </a:gs>
            <a:gs pos="75000">
              <a:schemeClr val="accent3">
                <a:tint val="83000"/>
                <a:satMod val="108000"/>
              </a:schemeClr>
            </a:gs>
            <a:gs pos="100000">
              <a:schemeClr val="accent3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3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3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Срок </a:t>
          </a: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реализации</a:t>
          </a: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проекта</a:t>
          </a:r>
        </a:p>
      </dsp:txBody>
      <dsp:txXfrm rot="16200000">
        <a:off x="1670746" y="1194679"/>
        <a:ext cx="2163237" cy="230915"/>
      </dsp:txXfrm>
    </dsp:sp>
    <dsp:sp modelId="{13C565A5-5EA9-45E4-8372-A71B6E033B3A}">
      <dsp:nvSpPr>
        <dsp:cNvPr id="0" name=""/>
        <dsp:cNvSpPr/>
      </dsp:nvSpPr>
      <dsp:spPr>
        <a:xfrm rot="5400000">
          <a:off x="2544271" y="1398030"/>
          <a:ext cx="225618" cy="1919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A5901-F0B8-4397-B42A-31EF48FCA7C3}">
      <dsp:nvSpPr>
        <dsp:cNvPr id="0" name=""/>
        <dsp:cNvSpPr/>
      </dsp:nvSpPr>
      <dsp:spPr>
        <a:xfrm>
          <a:off x="2880314" y="216026"/>
          <a:ext cx="953224" cy="266856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 2026 года</a:t>
          </a:r>
        </a:p>
      </dsp:txBody>
      <dsp:txXfrm>
        <a:off x="2880314" y="216026"/>
        <a:ext cx="953224" cy="2668562"/>
      </dsp:txXfrm>
    </dsp:sp>
    <dsp:sp modelId="{CBAAA0FB-889D-4A33-BCE6-961F9AFCA16B}">
      <dsp:nvSpPr>
        <dsp:cNvPr id="0" name=""/>
        <dsp:cNvSpPr/>
      </dsp:nvSpPr>
      <dsp:spPr>
        <a:xfrm>
          <a:off x="3942436" y="532517"/>
          <a:ext cx="1279495" cy="1839802"/>
        </a:xfrm>
        <a:prstGeom prst="roundRect">
          <a:avLst/>
        </a:prstGeom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 rot="16200000">
        <a:off x="3316067" y="1158886"/>
        <a:ext cx="1508637" cy="255899"/>
      </dsp:txXfrm>
    </dsp:sp>
    <dsp:sp modelId="{F9334F53-CEEC-451D-8FC4-50480BDB93BE}">
      <dsp:nvSpPr>
        <dsp:cNvPr id="0" name=""/>
        <dsp:cNvSpPr/>
      </dsp:nvSpPr>
      <dsp:spPr>
        <a:xfrm rot="5400000">
          <a:off x="3868549" y="1398030"/>
          <a:ext cx="225618" cy="1919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8121A-405F-4BE0-94B0-3EA0316E81ED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AB63F-2C01-4C15-A3F8-A182EC44E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99CC5-54E7-4D61-9E4A-A508E6CA32A7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95300" y="746125"/>
            <a:ext cx="57705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C7E1F-C8FB-4DBC-9AA3-9762C9F7B0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C7E1F-C8FB-4DBC-9AA3-9762C9F7B0FF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9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091008"/>
            <a:ext cx="9144000" cy="18190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8" y="0"/>
            <a:ext cx="3038475" cy="59039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2873238"/>
            <a:ext cx="6480048" cy="1981091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329897"/>
            <a:ext cx="6480048" cy="1508778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6432"/>
            <a:ext cx="2057400" cy="503745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6432"/>
            <a:ext cx="6019800" cy="5037459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091008"/>
            <a:ext cx="9144000" cy="18190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8" y="0"/>
            <a:ext cx="3038475" cy="59039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85253"/>
            <a:ext cx="6629400" cy="1572279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139975"/>
            <a:ext cx="6629400" cy="918290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6431"/>
            <a:ext cx="7467600" cy="98398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7581"/>
            <a:ext cx="3657600" cy="389631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377581"/>
            <a:ext cx="3657600" cy="389631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5064"/>
            <a:ext cx="8229600" cy="983986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723131"/>
            <a:ext cx="4040188" cy="72158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8" y="4723131"/>
            <a:ext cx="4041775" cy="72158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305880"/>
            <a:ext cx="4040188" cy="3393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305880"/>
            <a:ext cx="4041775" cy="3393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6156"/>
            <a:ext cx="7470648" cy="983986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20598"/>
            <a:ext cx="3200400" cy="62865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84593"/>
            <a:ext cx="2743200" cy="787188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705575"/>
            <a:ext cx="7086600" cy="32799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5528625"/>
            <a:ext cx="762000" cy="314329"/>
          </a:xfrm>
        </p:spPr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468410"/>
            <a:ext cx="3053868" cy="107937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878017"/>
            <a:ext cx="4114800" cy="354234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581577"/>
            <a:ext cx="3053866" cy="2292938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5528625"/>
            <a:ext cx="2133600" cy="314329"/>
          </a:xfrm>
        </p:spPr>
        <p:txBody>
          <a:bodyPr/>
          <a:lstStyle/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39999">
              <a:srgbClr val="85C2FF"/>
            </a:gs>
            <a:gs pos="70000">
              <a:srgbClr val="C4D6EB"/>
            </a:gs>
            <a:gs pos="100000">
              <a:srgbClr val="FFEBFA">
                <a:alpha val="5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091008"/>
            <a:ext cx="9144000" cy="18190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59039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36431"/>
            <a:ext cx="7467600" cy="983986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377581"/>
            <a:ext cx="7467600" cy="3896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5528625"/>
            <a:ext cx="2133600" cy="314329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16D400C-C0DB-44DC-8A40-A4E64BE71119}" type="datetimeFigureOut">
              <a:rPr lang="ru-RU" smtClean="0"/>
              <a:pPr/>
              <a:t>24.07.2024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5528625"/>
            <a:ext cx="2895600" cy="314329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5528625"/>
            <a:ext cx="762000" cy="314329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DB11CCA-0CA4-4B68-B4C6-120B29509A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3.gif"/><Relationship Id="rId5" Type="http://schemas.openxmlformats.org/officeDocument/2006/relationships/diagramLayout" Target="../diagrams/layout3.xml"/><Relationship Id="rId10" Type="http://schemas.openxmlformats.org/officeDocument/2006/relationships/chart" Target="../charts/chart3.xml"/><Relationship Id="rId4" Type="http://schemas.openxmlformats.org/officeDocument/2006/relationships/diagramData" Target="../diagrams/data3.xml"/><Relationship Id="rId9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6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gif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12" Type="http://schemas.openxmlformats.org/officeDocument/2006/relationships/image" Target="../media/image8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3.pn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3.pn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gif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gif"/><Relationship Id="rId1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image" Target="../media/image105.jpeg"/><Relationship Id="rId12" Type="http://schemas.openxmlformats.org/officeDocument/2006/relationships/diagramColors" Target="../diagrams/colors6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103.jpeg"/><Relationship Id="rId10" Type="http://schemas.openxmlformats.org/officeDocument/2006/relationships/diagramLayout" Target="../diagrams/layout6.xml"/><Relationship Id="rId4" Type="http://schemas.openxmlformats.org/officeDocument/2006/relationships/image" Target="../media/image102.jpeg"/><Relationship Id="rId9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109.jpeg"/><Relationship Id="rId4" Type="http://schemas.openxmlformats.org/officeDocument/2006/relationships/diagramData" Target="../diagrams/data7.xml"/><Relationship Id="rId9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15.jpeg"/><Relationship Id="rId3" Type="http://schemas.openxmlformats.org/officeDocument/2006/relationships/image" Target="../media/image3.png"/><Relationship Id="rId7" Type="http://schemas.openxmlformats.org/officeDocument/2006/relationships/image" Target="../media/image114.jpeg"/><Relationship Id="rId12" Type="http://schemas.microsoft.com/office/2007/relationships/diagramDrawing" Target="../diagrams/drawing8.xm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diagramColors" Target="../diagrams/colors8.xml"/><Relationship Id="rId5" Type="http://schemas.openxmlformats.org/officeDocument/2006/relationships/image" Target="../media/image112.jpeg"/><Relationship Id="rId10" Type="http://schemas.openxmlformats.org/officeDocument/2006/relationships/diagramQuickStyle" Target="../diagrams/quickStyle8.xml"/><Relationship Id="rId4" Type="http://schemas.openxmlformats.org/officeDocument/2006/relationships/image" Target="../media/image111.jpeg"/><Relationship Id="rId9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121.jpeg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2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19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18.jpeg"/><Relationship Id="rId4" Type="http://schemas.openxmlformats.org/officeDocument/2006/relationships/diagramData" Target="../diagrams/data9.xml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24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126.jpeg"/><Relationship Id="rId5" Type="http://schemas.openxmlformats.org/officeDocument/2006/relationships/diagramData" Target="../diagrams/data10.xml"/><Relationship Id="rId10" Type="http://schemas.openxmlformats.org/officeDocument/2006/relationships/image" Target="../media/image125.jpeg"/><Relationship Id="rId4" Type="http://schemas.openxmlformats.org/officeDocument/2006/relationships/image" Target="../media/image3.png"/><Relationship Id="rId9" Type="http://schemas.microsoft.com/office/2007/relationships/diagramDrawing" Target="../diagrams/drawing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127.jpe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125.jpeg"/><Relationship Id="rId5" Type="http://schemas.openxmlformats.org/officeDocument/2006/relationships/diagramData" Target="../diagrams/data11.xml"/><Relationship Id="rId10" Type="http://schemas.openxmlformats.org/officeDocument/2006/relationships/image" Target="../media/image128.jpeg"/><Relationship Id="rId4" Type="http://schemas.openxmlformats.org/officeDocument/2006/relationships/image" Target="../media/image3.png"/><Relationship Id="rId9" Type="http://schemas.microsoft.com/office/2007/relationships/diagramDrawing" Target="../diagrams/drawing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127.jpe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125.jpeg"/><Relationship Id="rId5" Type="http://schemas.openxmlformats.org/officeDocument/2006/relationships/diagramData" Target="../diagrams/data12.xml"/><Relationship Id="rId10" Type="http://schemas.openxmlformats.org/officeDocument/2006/relationships/image" Target="../media/image128.jpeg"/><Relationship Id="rId4" Type="http://schemas.openxmlformats.org/officeDocument/2006/relationships/image" Target="../media/image3.png"/><Relationship Id="rId9" Type="http://schemas.microsoft.com/office/2007/relationships/diagramDrawing" Target="../diagrams/drawing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27.jpe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125.jpeg"/><Relationship Id="rId5" Type="http://schemas.openxmlformats.org/officeDocument/2006/relationships/diagramData" Target="../diagrams/data13.xml"/><Relationship Id="rId10" Type="http://schemas.openxmlformats.org/officeDocument/2006/relationships/image" Target="../media/image128.jpeg"/><Relationship Id="rId4" Type="http://schemas.openxmlformats.org/officeDocument/2006/relationships/image" Target="../media/image3.png"/><Relationship Id="rId9" Type="http://schemas.microsoft.com/office/2007/relationships/diagramDrawing" Target="../diagrams/drawin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129.jpg"/><Relationship Id="rId7" Type="http://schemas.openxmlformats.org/officeDocument/2006/relationships/diagramLayout" Target="../diagrams/layout14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4.xml"/><Relationship Id="rId11" Type="http://schemas.openxmlformats.org/officeDocument/2006/relationships/image" Target="../media/image125.jpeg"/><Relationship Id="rId5" Type="http://schemas.openxmlformats.org/officeDocument/2006/relationships/image" Target="../media/image3.png"/><Relationship Id="rId10" Type="http://schemas.microsoft.com/office/2007/relationships/diagramDrawing" Target="../diagrams/drawing14.xml"/><Relationship Id="rId4" Type="http://schemas.openxmlformats.org/officeDocument/2006/relationships/image" Target="../media/image130.jpeg"/><Relationship Id="rId9" Type="http://schemas.openxmlformats.org/officeDocument/2006/relationships/diagramColors" Target="../diagrams/colors14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132.jpe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131.jpeg"/><Relationship Id="rId4" Type="http://schemas.openxmlformats.org/officeDocument/2006/relationships/diagramData" Target="../diagrams/data15.xml"/><Relationship Id="rId9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133.jpe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135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34.jpeg"/><Relationship Id="rId5" Type="http://schemas.openxmlformats.org/officeDocument/2006/relationships/diagramData" Target="../diagrams/data16.xml"/><Relationship Id="rId10" Type="http://schemas.openxmlformats.org/officeDocument/2006/relationships/image" Target="../media/image125.jpeg"/><Relationship Id="rId4" Type="http://schemas.openxmlformats.org/officeDocument/2006/relationships/image" Target="../media/image3.png"/><Relationship Id="rId9" Type="http://schemas.microsoft.com/office/2007/relationships/diagramDrawing" Target="../diagrams/drawing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kr-rk.ru" TargetMode="External"/><Relationship Id="rId5" Type="http://schemas.openxmlformats.org/officeDocument/2006/relationships/image" Target="../media/image147.gif"/><Relationship Id="rId4" Type="http://schemas.openxmlformats.org/officeDocument/2006/relationships/hyperlink" Target="tel:+7%20(8142)%2055-98-09%20%D0%B4%D0%BE%D0%B1.%2038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25.jpeg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chart" Target="../charts/chart1.xml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26.jpe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1000"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0px-Pryazha_town_hall_wi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08140"/>
            <a:ext cx="2555776" cy="129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" y="2"/>
            <a:ext cx="852305" cy="1007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647700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Пряжинского национального муниципального района</a:t>
            </a:r>
          </a:p>
        </p:txBody>
      </p:sp>
      <p:pic>
        <p:nvPicPr>
          <p:cNvPr id="6" name="Рисунок 5" descr="img-38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456012"/>
            <a:ext cx="2742363" cy="157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48751-icon-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4406185"/>
            <a:ext cx="2664296" cy="149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bh2yrxXYAAUFK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2879948"/>
            <a:ext cx="2984075" cy="190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2.gif"/>
          <p:cNvPicPr>
            <a:picLocks noChangeAspect="1"/>
          </p:cNvPicPr>
          <p:nvPr/>
        </p:nvPicPr>
        <p:blipFill>
          <a:blip r:embed="rId8" cstate="print">
            <a:lum bright="14000" contrast="33000"/>
          </a:blip>
          <a:stretch>
            <a:fillRect/>
          </a:stretch>
        </p:blipFill>
        <p:spPr>
          <a:xfrm>
            <a:off x="323528" y="2879948"/>
            <a:ext cx="316835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215652"/>
            <a:ext cx="734481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719708"/>
            <a:ext cx="763284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Положение района в реальном секторе экономики Республики Карелия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51520" y="1511796"/>
            <a:ext cx="1800200" cy="1080120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3,5 %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Площадь территории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763688" y="1727820"/>
            <a:ext cx="1800200" cy="122413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1,9 % Численность постоянно проживающего населения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203848" y="2231876"/>
            <a:ext cx="1800200" cy="1368152"/>
          </a:xfrm>
          <a:prstGeom prst="round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3,2%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4716016" y="2951956"/>
            <a:ext cx="1800200" cy="1224136"/>
          </a:xfrm>
          <a:prstGeom prst="round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1,03%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Оборот розничной торговли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012160" y="3744044"/>
            <a:ext cx="1800200" cy="1008112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1,62 %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платных услуг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491880" y="4104084"/>
            <a:ext cx="1800200" cy="1368152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4.7 %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Ввод эксплуатацию общей площади жилых помещений</a:t>
            </a:r>
          </a:p>
        </p:txBody>
      </p:sp>
      <p:pic>
        <p:nvPicPr>
          <p:cNvPr id="23" name="Рисунок 22" descr="stick-figures-lift-arrow-500-clr-1103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079748"/>
            <a:ext cx="2736304" cy="2158888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51520" y="3095972"/>
            <a:ext cx="1800200" cy="108012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1,81 %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хозяйствующих субъектов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619672" y="3672036"/>
            <a:ext cx="1944216" cy="1224136"/>
          </a:xfrm>
          <a:prstGeom prst="round2Diag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4,1 %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Объем инвестиций в основной капитал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5148064" y="4680148"/>
            <a:ext cx="1800200" cy="1080120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2,5 %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Численность безработных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768446" cy="93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770485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647700"/>
            <a:ext cx="316835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13439696"/>
              </p:ext>
            </p:extLst>
          </p:nvPr>
        </p:nvGraphicFramePr>
        <p:xfrm>
          <a:off x="179512" y="1367780"/>
          <a:ext cx="324036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47908782"/>
              </p:ext>
            </p:extLst>
          </p:nvPr>
        </p:nvGraphicFramePr>
        <p:xfrm>
          <a:off x="3707904" y="3672036"/>
          <a:ext cx="324036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75860"/>
              </p:ext>
            </p:extLst>
          </p:nvPr>
        </p:nvGraphicFramePr>
        <p:xfrm>
          <a:off x="7236296" y="3528020"/>
          <a:ext cx="1656184" cy="228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534571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4659397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735097331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427984" y="3167980"/>
            <a:ext cx="3511288" cy="2923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регистрации субъектов МСП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160" y="863724"/>
            <a:ext cx="2808312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Доля занятых в малом бизнесе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57760628"/>
              </p:ext>
            </p:extLst>
          </p:nvPr>
        </p:nvGraphicFramePr>
        <p:xfrm>
          <a:off x="5580112" y="1367780"/>
          <a:ext cx="356388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4" name="Рисунок 13" descr="original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63888" y="1943844"/>
            <a:ext cx="2072956" cy="1368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79912" y="1295772"/>
            <a:ext cx="18002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463 субъекта МСП на 01.01.2024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"/>
            <a:ext cx="611560" cy="77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547260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832" y="647700"/>
            <a:ext cx="3384376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Структура поддержки развития СМСП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047208412"/>
              </p:ext>
            </p:extLst>
          </p:nvPr>
        </p:nvGraphicFramePr>
        <p:xfrm>
          <a:off x="611560" y="1151756"/>
          <a:ext cx="4824536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220072" y="2375892"/>
            <a:ext cx="237626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Заключено  5 договоров аренды</a:t>
            </a:r>
          </a:p>
        </p:txBody>
      </p:sp>
      <p:pic>
        <p:nvPicPr>
          <p:cNvPr id="36" name="Рисунок 35" descr="stick-figures-reporting-to-manager-500-clr-988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167980"/>
            <a:ext cx="2520280" cy="2299096"/>
          </a:xfrm>
          <a:prstGeom prst="rect">
            <a:avLst/>
          </a:prstGeom>
        </p:spPr>
      </p:pic>
      <p:pic>
        <p:nvPicPr>
          <p:cNvPr id="35" name="Рисунок 34" descr="Стрелка: поворот вправо">
            <a:extLst>
              <a:ext uri="{FF2B5EF4-FFF2-40B4-BE49-F238E27FC236}">
                <a16:creationId xmlns:a16="http://schemas.microsoft.com/office/drawing/2014/main" id="{1159E778-534B-4645-B476-E177D82F90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4088" y="1439788"/>
            <a:ext cx="108012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4352F-0FE4-410B-91AE-FF4D29B4565E}"/>
              </a:ext>
            </a:extLst>
          </p:cNvPr>
          <p:cNvSpPr txBox="1"/>
          <p:nvPr/>
        </p:nvSpPr>
        <p:spPr>
          <a:xfrm>
            <a:off x="3203848" y="4968180"/>
            <a:ext cx="194421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целевых грантов начинающим субъектам МСП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9B628-D163-4463-A2D7-5E93DCDDFFFD}"/>
              </a:ext>
            </a:extLst>
          </p:cNvPr>
          <p:cNvSpPr txBox="1"/>
          <p:nvPr/>
        </p:nvSpPr>
        <p:spPr>
          <a:xfrm>
            <a:off x="5076056" y="4536132"/>
            <a:ext cx="266429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части затрат по 13 направлениям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Стрелка: изгиб против часовой стрелки">
            <a:extLst>
              <a:ext uri="{FF2B5EF4-FFF2-40B4-BE49-F238E27FC236}">
                <a16:creationId xmlns:a16="http://schemas.microsoft.com/office/drawing/2014/main" id="{03B79F16-5506-4E85-9B77-B38E975105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279893" flipV="1">
            <a:off x="5164686" y="3826237"/>
            <a:ext cx="914400" cy="6949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1600" y="35966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215652"/>
            <a:ext cx="7560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791716"/>
            <a:ext cx="34563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734346"/>
              </p:ext>
            </p:extLst>
          </p:nvPr>
        </p:nvGraphicFramePr>
        <p:xfrm>
          <a:off x="179512" y="1223764"/>
          <a:ext cx="4032448" cy="3816505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49087205"/>
                    </a:ext>
                  </a:extLst>
                </a:gridCol>
              </a:tblGrid>
              <a:tr h="3284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Показатели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2022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2023 год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(9 месяцев)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Инвестиции в основной капитал за счет средств бюджета, тыс. руб.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1077483,0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707454,00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1184909,0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0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Инвестиции в основной капитал за счет собственных средств, тыс. руб.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548562,0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1035522,0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496742,0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5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Привлеченные средства (кредиты банков, заемные средства других организация с учетом бюджетных средств), тыс. руб.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1078733,0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896519,00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1186477,00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7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1627295,0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1932041,0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1683219,0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32040" y="719708"/>
            <a:ext cx="403244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Инвестиции по видам деятельности, тыс.рублей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954827929"/>
              </p:ext>
            </p:extLst>
          </p:nvPr>
        </p:nvGraphicFramePr>
        <p:xfrm>
          <a:off x="3635896" y="1439788"/>
          <a:ext cx="511256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71636"/>
            <a:ext cx="748883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575692"/>
            <a:ext cx="7128792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развития. Трудовые ресурсы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683568" y="935732"/>
            <a:ext cx="2520280" cy="864096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работников, человек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55576" y="2663924"/>
            <a:ext cx="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лако 8"/>
          <p:cNvSpPr/>
          <p:nvPr/>
        </p:nvSpPr>
        <p:spPr>
          <a:xfrm>
            <a:off x="0" y="2087860"/>
            <a:ext cx="864096" cy="72008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3310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547664" y="2879948"/>
            <a:ext cx="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лако 11"/>
          <p:cNvSpPr/>
          <p:nvPr/>
        </p:nvSpPr>
        <p:spPr>
          <a:xfrm>
            <a:off x="827584" y="2231876"/>
            <a:ext cx="936104" cy="72008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3259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827584" y="1871836"/>
            <a:ext cx="288032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>
            <a:off x="1403648" y="1943844"/>
            <a:ext cx="72008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>
          <a:xfrm>
            <a:off x="2051720" y="1871836"/>
            <a:ext cx="72008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блако 19"/>
          <p:cNvSpPr/>
          <p:nvPr/>
        </p:nvSpPr>
        <p:spPr>
          <a:xfrm>
            <a:off x="2195736" y="3528020"/>
            <a:ext cx="2304256" cy="1224136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начисленной заработной платы,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24" name="Облако 23"/>
          <p:cNvSpPr/>
          <p:nvPr/>
        </p:nvSpPr>
        <p:spPr>
          <a:xfrm>
            <a:off x="-19764" y="5326261"/>
            <a:ext cx="1368152" cy="5760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1762214,0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27" name="Облако 26"/>
          <p:cNvSpPr/>
          <p:nvPr/>
        </p:nvSpPr>
        <p:spPr>
          <a:xfrm>
            <a:off x="1043608" y="5256212"/>
            <a:ext cx="1512168" cy="5760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1880998,3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29" name="Выгнутая влево стрелка 28"/>
          <p:cNvSpPr/>
          <p:nvPr/>
        </p:nvSpPr>
        <p:spPr>
          <a:xfrm rot="2199859">
            <a:off x="1484544" y="3989674"/>
            <a:ext cx="481543" cy="1154053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Облако 30"/>
          <p:cNvSpPr/>
          <p:nvPr/>
        </p:nvSpPr>
        <p:spPr>
          <a:xfrm>
            <a:off x="6660232" y="1079748"/>
            <a:ext cx="2160240" cy="720080"/>
          </a:xfrm>
          <a:prstGeom prst="clou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плата, рублей</a:t>
            </a:r>
          </a:p>
        </p:txBody>
      </p:sp>
      <p:sp>
        <p:nvSpPr>
          <p:cNvPr id="35" name="Облако 34"/>
          <p:cNvSpPr/>
          <p:nvPr/>
        </p:nvSpPr>
        <p:spPr>
          <a:xfrm>
            <a:off x="7164288" y="5250061"/>
            <a:ext cx="1224136" cy="64807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44361,9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7812360" y="4968180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блако 37"/>
          <p:cNvSpPr/>
          <p:nvPr/>
        </p:nvSpPr>
        <p:spPr>
          <a:xfrm>
            <a:off x="7164288" y="4392116"/>
            <a:ext cx="1224136" cy="57606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48102,0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41" name="Выгнутая влево стрелка 40"/>
          <p:cNvSpPr/>
          <p:nvPr/>
        </p:nvSpPr>
        <p:spPr>
          <a:xfrm>
            <a:off x="6300192" y="1943844"/>
            <a:ext cx="360040" cy="50405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Выгнутая вправо стрелка 41"/>
          <p:cNvSpPr/>
          <p:nvPr/>
        </p:nvSpPr>
        <p:spPr>
          <a:xfrm>
            <a:off x="8676456" y="1871836"/>
            <a:ext cx="288032" cy="504056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4" name="Рисунок 43" descr="gif-dlya-prezentaciy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166838"/>
            <a:ext cx="1728192" cy="1737336"/>
          </a:xfrm>
          <a:prstGeom prst="rect">
            <a:avLst/>
          </a:prstGeom>
        </p:spPr>
      </p:pic>
      <p:pic>
        <p:nvPicPr>
          <p:cNvPr id="45" name="Рисунок 44" descr="reyting-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223764"/>
            <a:ext cx="1734199" cy="160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Облако 32">
            <a:extLst>
              <a:ext uri="{FF2B5EF4-FFF2-40B4-BE49-F238E27FC236}">
                <a16:creationId xmlns:a16="http://schemas.microsoft.com/office/drawing/2014/main" id="{4A5B5098-0381-4953-B627-2AC071E01792}"/>
              </a:ext>
            </a:extLst>
          </p:cNvPr>
          <p:cNvSpPr/>
          <p:nvPr/>
        </p:nvSpPr>
        <p:spPr>
          <a:xfrm>
            <a:off x="1691680" y="2447900"/>
            <a:ext cx="936104" cy="72008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3172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686A618-E9FC-449A-918F-284C20A6B6D6}"/>
              </a:ext>
            </a:extLst>
          </p:cNvPr>
          <p:cNvCxnSpPr/>
          <p:nvPr/>
        </p:nvCxnSpPr>
        <p:spPr>
          <a:xfrm>
            <a:off x="2267744" y="3239988"/>
            <a:ext cx="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59503886-2A14-4815-BFEE-5F640AC097A8}"/>
              </a:ext>
            </a:extLst>
          </p:cNvPr>
          <p:cNvCxnSpPr>
            <a:cxnSpLocks/>
          </p:cNvCxnSpPr>
          <p:nvPr/>
        </p:nvCxnSpPr>
        <p:spPr>
          <a:xfrm>
            <a:off x="2555776" y="1799828"/>
            <a:ext cx="288032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блако 42">
            <a:extLst>
              <a:ext uri="{FF2B5EF4-FFF2-40B4-BE49-F238E27FC236}">
                <a16:creationId xmlns:a16="http://schemas.microsoft.com/office/drawing/2014/main" id="{DE793431-B42E-49E7-B5BE-3A2813BEAE3B}"/>
              </a:ext>
            </a:extLst>
          </p:cNvPr>
          <p:cNvSpPr/>
          <p:nvPr/>
        </p:nvSpPr>
        <p:spPr>
          <a:xfrm>
            <a:off x="2339752" y="5040188"/>
            <a:ext cx="1512168" cy="5760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2016668,8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3A3740CD-FA8F-4E95-B247-7C1DD2D8A354}"/>
              </a:ext>
            </a:extLst>
          </p:cNvPr>
          <p:cNvCxnSpPr/>
          <p:nvPr/>
        </p:nvCxnSpPr>
        <p:spPr>
          <a:xfrm flipV="1">
            <a:off x="7812360" y="4176092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блако 47">
            <a:extLst>
              <a:ext uri="{FF2B5EF4-FFF2-40B4-BE49-F238E27FC236}">
                <a16:creationId xmlns:a16="http://schemas.microsoft.com/office/drawing/2014/main" id="{1CA31FF5-6A71-4FFF-B533-FE5582A44773}"/>
              </a:ext>
            </a:extLst>
          </p:cNvPr>
          <p:cNvSpPr/>
          <p:nvPr/>
        </p:nvSpPr>
        <p:spPr>
          <a:xfrm>
            <a:off x="7164288" y="3528020"/>
            <a:ext cx="1224136" cy="57606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52972,7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EADDFB25-0B8E-482E-8FD1-EA39F8E6F158}"/>
              </a:ext>
            </a:extLst>
          </p:cNvPr>
          <p:cNvCxnSpPr>
            <a:cxnSpLocks/>
          </p:cNvCxnSpPr>
          <p:nvPr/>
        </p:nvCxnSpPr>
        <p:spPr>
          <a:xfrm>
            <a:off x="3203848" y="1727820"/>
            <a:ext cx="288032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блако 48">
            <a:extLst>
              <a:ext uri="{FF2B5EF4-FFF2-40B4-BE49-F238E27FC236}">
                <a16:creationId xmlns:a16="http://schemas.microsoft.com/office/drawing/2014/main" id="{6089800C-F33A-4829-BA3D-7F52169936D1}"/>
              </a:ext>
            </a:extLst>
          </p:cNvPr>
          <p:cNvSpPr/>
          <p:nvPr/>
        </p:nvSpPr>
        <p:spPr>
          <a:xfrm>
            <a:off x="2411760" y="2663924"/>
            <a:ext cx="936104" cy="72008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3400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50" name="Облако 49">
            <a:extLst>
              <a:ext uri="{FF2B5EF4-FFF2-40B4-BE49-F238E27FC236}">
                <a16:creationId xmlns:a16="http://schemas.microsoft.com/office/drawing/2014/main" id="{1309AAF7-823D-43C3-9A71-25ABA311A9A1}"/>
              </a:ext>
            </a:extLst>
          </p:cNvPr>
          <p:cNvSpPr/>
          <p:nvPr/>
        </p:nvSpPr>
        <p:spPr>
          <a:xfrm>
            <a:off x="3347864" y="2591916"/>
            <a:ext cx="936104" cy="72008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3134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51" name="Облако 50">
            <a:extLst>
              <a:ext uri="{FF2B5EF4-FFF2-40B4-BE49-F238E27FC236}">
                <a16:creationId xmlns:a16="http://schemas.microsoft.com/office/drawing/2014/main" id="{061FE52A-80EE-4E7B-80BA-F0961A640BD2}"/>
              </a:ext>
            </a:extLst>
          </p:cNvPr>
          <p:cNvSpPr/>
          <p:nvPr/>
        </p:nvSpPr>
        <p:spPr>
          <a:xfrm>
            <a:off x="3347864" y="4752156"/>
            <a:ext cx="1512168" cy="5760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2326300,6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52" name="Облако 51">
            <a:extLst>
              <a:ext uri="{FF2B5EF4-FFF2-40B4-BE49-F238E27FC236}">
                <a16:creationId xmlns:a16="http://schemas.microsoft.com/office/drawing/2014/main" id="{07713606-D3CD-4098-BA71-3DA5D3C1527D}"/>
              </a:ext>
            </a:extLst>
          </p:cNvPr>
          <p:cNvSpPr/>
          <p:nvPr/>
        </p:nvSpPr>
        <p:spPr>
          <a:xfrm>
            <a:off x="4572000" y="4464124"/>
            <a:ext cx="1512168" cy="5760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2296952,3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53" name="Облако 52">
            <a:extLst>
              <a:ext uri="{FF2B5EF4-FFF2-40B4-BE49-F238E27FC236}">
                <a16:creationId xmlns:a16="http://schemas.microsoft.com/office/drawing/2014/main" id="{95313679-93F2-43BC-8365-F3D75DF84B12}"/>
              </a:ext>
            </a:extLst>
          </p:cNvPr>
          <p:cNvSpPr/>
          <p:nvPr/>
        </p:nvSpPr>
        <p:spPr>
          <a:xfrm>
            <a:off x="7164288" y="2735932"/>
            <a:ext cx="1224136" cy="57606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57018,8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789563DA-23B7-495D-ADFB-D6A3090E8F2A}"/>
              </a:ext>
            </a:extLst>
          </p:cNvPr>
          <p:cNvSpPr/>
          <p:nvPr/>
        </p:nvSpPr>
        <p:spPr>
          <a:xfrm>
            <a:off x="7164288" y="1943844"/>
            <a:ext cx="1224136" cy="57606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61073,8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4E133FEB-F2E5-4AFA-9267-780C797F66E9}"/>
              </a:ext>
            </a:extLst>
          </p:cNvPr>
          <p:cNvCxnSpPr/>
          <p:nvPr/>
        </p:nvCxnSpPr>
        <p:spPr>
          <a:xfrm flipV="1">
            <a:off x="7740352" y="3311996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B6D17B18-A76E-4B5B-9EE3-14C45E3F3974}"/>
              </a:ext>
            </a:extLst>
          </p:cNvPr>
          <p:cNvCxnSpPr/>
          <p:nvPr/>
        </p:nvCxnSpPr>
        <p:spPr>
          <a:xfrm flipV="1">
            <a:off x="7740352" y="2519908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755576" cy="9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143644"/>
            <a:ext cx="734481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719708"/>
            <a:ext cx="302433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Торговля и платные услуги населению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655812"/>
            <a:ext cx="2304256" cy="123110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Оборот розничной торговли в 2023 году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1184,0</a:t>
            </a:r>
            <a:r>
              <a:rPr lang="ru-RU" dirty="0"/>
              <a:t> 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r>
              <a:rPr lang="ru-RU" sz="1400" b="1" dirty="0">
                <a:solidFill>
                  <a:schemeClr val="tx1"/>
                </a:solidFill>
              </a:rPr>
              <a:t>    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237589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107 % к 2022 году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1187624" y="2231876"/>
            <a:ext cx="288032" cy="50405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83968" y="1007740"/>
            <a:ext cx="4608512" cy="4597003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сегментах потребительского рынка осуществляют деятельность  более 100 хозяйствующих субъектов, в том числе 18 общественного питания, объектов бытового обслуживания - 53.</a:t>
            </a:r>
          </a:p>
          <a:p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торговом реестре Пряжинского района зарегистрировано   89 субъектов, осуществляющих свою деятельность на территории района.</a:t>
            </a:r>
          </a:p>
          <a:p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Одним из основных показателей, характеризующих степень развития сферы торговли, является обеспеченность населения торговыми площадями. Обеспеченность торговыми площадями жителей района составляет  347   кв. м на 1000 жителей.</a:t>
            </a: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настоящее время произошло качественное изменение форматов розничной торговли: заметно сокращается количество объектов мелкорозничной торговли. Существенно меняется потребительский спрос, повышаются требования к культуре обслуживания, качеству товаров.</a:t>
            </a:r>
          </a:p>
        </p:txBody>
      </p:sp>
      <p:pic>
        <p:nvPicPr>
          <p:cNvPr id="12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167980"/>
            <a:ext cx="1691680" cy="6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88060"/>
            <a:ext cx="194310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112196"/>
            <a:ext cx="2448272" cy="62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5" descr="Магнит запускает единый бренд для всей семьи магазин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608140"/>
            <a:ext cx="1008112" cy="80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stick-figure-shopping-cart-500-clr-727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2522124"/>
            <a:ext cx="1584176" cy="23518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215652"/>
            <a:ext cx="763284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863724"/>
            <a:ext cx="3384376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Финансовая инфраструктура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295772"/>
            <a:ext cx="4104456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Политика администрации Пряжинского района на финансовом рынке будет направлена на создание объективных условий устойчивой деятельности финансово-кредитных организаций, роста их активов, увеличение объёмов кредитования реального сектора экономики и расширение видов финансовых услуг, предоставляемых юридическим и физическим лицам.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2807940"/>
            <a:ext cx="4392488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района осуществляет деятельность следующие кредитные организации: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ПАО Сбербанк – обслуживание физических лиц, оформление и выдача кредитов, оплата услуг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Банк ВТБ – оплата услуг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ПАО Почта Банк – обслуживание физических лиц</a:t>
            </a:r>
            <a:endParaRPr kumimoji="0" lang="ru-RU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169616_origin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52155"/>
            <a:ext cx="1008112" cy="967787"/>
          </a:xfrm>
          <a:prstGeom prst="rect">
            <a:avLst/>
          </a:prstGeom>
        </p:spPr>
      </p:pic>
      <p:pic>
        <p:nvPicPr>
          <p:cNvPr id="12" name="Рисунок 11" descr="Snimok-ekrana-2016-06-15-v-11.16.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392116"/>
            <a:ext cx="1512168" cy="82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aqzdiKd-RK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1" y="4968180"/>
            <a:ext cx="1779453" cy="84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292080" y="863724"/>
            <a:ext cx="3384376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Телекоммуникационные системы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076056" y="3456012"/>
            <a:ext cx="3959424" cy="1938992"/>
          </a:xfrm>
          <a:prstGeom prst="round1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поставщики услуг связи на территории Пряжинского национального муниципального района: ПАО «Ростелеком», ПАО «ВымпелКом», ПАО «МТС», ПАО «МегаФон», ООО «Т2Мобайл».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Оказываются следующие виды услуг связи: местная телефонная связь, универсальная телематическая связь, услуги связи для цели эфирного вещания, междугородная и международная связь, услуги по передаче данных, подвижная радиотелефонная связь, документальная электросвязь.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" name="Рисунок 16" descr="globe-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367780"/>
            <a:ext cx="1440160" cy="947625"/>
          </a:xfrm>
          <a:prstGeom prst="rect">
            <a:avLst/>
          </a:prstGeom>
        </p:spPr>
      </p:pic>
      <p:pic>
        <p:nvPicPr>
          <p:cNvPr id="18" name="Рисунок 17" descr="5d6b6306cfec933ce38306cd828210d5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1367780"/>
            <a:ext cx="1224135" cy="81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1485433103_cac9e6de9b69ccc9d82865bdac28103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2360" y="1439788"/>
            <a:ext cx="1131417" cy="64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063d8b7c1471349d2847c26ce4e4d8c_X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040" y="2375892"/>
            <a:ext cx="1340468" cy="75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tele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2200" y="2303884"/>
            <a:ext cx="1223765" cy="93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png-transparent-megafon-mobile-service-provider-company-iphone-mobile-phone-industry-in-russia-mts-iphone-electronics-logo-mobile-phone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96336" y="2375892"/>
            <a:ext cx="1435432" cy="79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215652"/>
            <a:ext cx="770485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863724"/>
            <a:ext cx="453650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Инфраструктурный потенциал. Транспорт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1295772"/>
            <a:ext cx="5544616" cy="2894409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Пряжинский район расположен в 40 км. к югу от регионального центра г. Петрозаводска, до северной столицы г. Санкт-Петербург 386 км.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Сеть дорог общего пользования, расположенных в Пряжинском национальном районе, включает в себя 152,53 км автодорог федерального значения, 354,480 км региональных дорог и 271,18 км дорог в населённых пунктах поселений и местных дорог районного уровня.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с твердым покрытием составляет 403,84 км.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5" cstate="print">
            <a:lum bright="-2000" contrast="19000"/>
          </a:blip>
          <a:srcRect/>
          <a:stretch>
            <a:fillRect/>
          </a:stretch>
        </p:blipFill>
        <p:spPr bwMode="auto">
          <a:xfrm>
            <a:off x="107504" y="1295772"/>
            <a:ext cx="3096344" cy="323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дороги 1.jpg"/>
          <p:cNvPicPr>
            <a:picLocks noChangeAspect="1"/>
          </p:cNvPicPr>
          <p:nvPr/>
        </p:nvPicPr>
        <p:blipFill>
          <a:blip r:embed="rId6" cstate="print">
            <a:lum bright="14000"/>
          </a:blip>
          <a:stretch>
            <a:fillRect/>
          </a:stretch>
        </p:blipFill>
        <p:spPr>
          <a:xfrm>
            <a:off x="2051720" y="4464124"/>
            <a:ext cx="2304256" cy="128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rug-clipart-barbiturate-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007740"/>
            <a:ext cx="1368152" cy="1197133"/>
          </a:xfrm>
          <a:prstGeom prst="rect">
            <a:avLst/>
          </a:prstGeom>
        </p:spPr>
      </p:pic>
      <p:pic>
        <p:nvPicPr>
          <p:cNvPr id="7" name="Рисунок 6" descr="дорога.jpeg"/>
          <p:cNvPicPr>
            <a:picLocks noChangeAspect="1"/>
          </p:cNvPicPr>
          <p:nvPr/>
        </p:nvPicPr>
        <p:blipFill>
          <a:blip r:embed="rId8" cstate="print">
            <a:lum bright="9000" contrast="44000"/>
          </a:blip>
          <a:stretch>
            <a:fillRect/>
          </a:stretch>
        </p:blipFill>
        <p:spPr>
          <a:xfrm>
            <a:off x="6660232" y="4248100"/>
            <a:ext cx="231780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5bd977de10e95227571596.jpg"/>
          <p:cNvPicPr>
            <a:picLocks noChangeAspect="1"/>
          </p:cNvPicPr>
          <p:nvPr/>
        </p:nvPicPr>
        <p:blipFill>
          <a:blip r:embed="rId9" cstate="print">
            <a:lum contrast="27000"/>
          </a:blip>
          <a:stretch>
            <a:fillRect/>
          </a:stretch>
        </p:blipFill>
        <p:spPr>
          <a:xfrm>
            <a:off x="3923928" y="4032076"/>
            <a:ext cx="2952328" cy="158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A8848C-4930-49D2-AB04-6024415525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4084"/>
            <a:ext cx="2771800" cy="155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4249F62-3A97-4B4A-854D-928A01F4C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30098"/>
            <a:ext cx="2088232" cy="156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755576" cy="86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143644"/>
            <a:ext cx="799288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3728" y="647700"/>
            <a:ext cx="48965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655812"/>
            <a:ext cx="3528392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Систему здравоохранения в районе представляет ГБУЗ «Пряжинская ЦРБ»,  ГБУЗ «РПБ» на 595 койко-мест, дневной стационар, поликлиника, 9 фельдшерско-акушерских пунктов, 4 амбулатории, 1 отделение скорой медицинской помощи.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Обеспеченность медицинскими кадрами составляет:</a:t>
            </a:r>
          </a:p>
          <a:p>
            <a:pPr algn="just">
              <a:buFont typeface="Wingdings" pitchFamily="2" charset="2"/>
              <a:buChar char="v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врачи – 169 человек</a:t>
            </a:r>
          </a:p>
          <a:p>
            <a:pPr algn="just">
              <a:buFont typeface="Wingdings" pitchFamily="2" charset="2"/>
              <a:buChar char="v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средний медицинский персонал – 961 человек.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223764"/>
            <a:ext cx="187220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0152" y="1151756"/>
            <a:ext cx="2160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9" name="Рисунок 8" descr="IMG_9451.JPG"/>
          <p:cNvPicPr>
            <a:picLocks noChangeAspect="1"/>
          </p:cNvPicPr>
          <p:nvPr/>
        </p:nvPicPr>
        <p:blipFill>
          <a:blip r:embed="rId5" cstate="print">
            <a:lum contrast="31000"/>
          </a:blip>
          <a:stretch>
            <a:fillRect/>
          </a:stretch>
        </p:blipFill>
        <p:spPr>
          <a:xfrm>
            <a:off x="5868144" y="4823793"/>
            <a:ext cx="1612979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школ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384004"/>
            <a:ext cx="1873424" cy="131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84004"/>
            <a:ext cx="1935089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LpgdOh0QVm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72" y="4536132"/>
            <a:ext cx="1569533" cy="115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jw1ujsujeyosws08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3648" y="4248100"/>
            <a:ext cx="1801246" cy="120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k7984svmjcwsk0g8w4-1280x85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99792" y="4895801"/>
            <a:ext cx="1594459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913BC0-002A-4C70-BD04-9E8ADEBDA8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51756"/>
            <a:ext cx="1224136" cy="88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42F7C1-75C5-42B7-AE29-8B33D628147D}"/>
              </a:ext>
            </a:extLst>
          </p:cNvPr>
          <p:cNvSpPr txBox="1"/>
          <p:nvPr/>
        </p:nvSpPr>
        <p:spPr>
          <a:xfrm>
            <a:off x="3779912" y="2087860"/>
            <a:ext cx="1364284" cy="4154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– 1491 учеников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AF673E-3BA4-48D0-80AC-0B1CF8B5C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11796"/>
            <a:ext cx="1152128" cy="95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47CEBB-8FD2-420A-9AEE-E1A645B9049F}"/>
              </a:ext>
            </a:extLst>
          </p:cNvPr>
          <p:cNvSpPr txBox="1"/>
          <p:nvPr/>
        </p:nvSpPr>
        <p:spPr>
          <a:xfrm>
            <a:off x="4716016" y="2519908"/>
            <a:ext cx="1466689" cy="4154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558 воспитанника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B4A254E-CC42-47BF-A6F6-8615120707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83804"/>
            <a:ext cx="1152128" cy="94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5E54F0-B144-4FD8-8817-4DCE7257E396}"/>
              </a:ext>
            </a:extLst>
          </p:cNvPr>
          <p:cNvSpPr txBox="1"/>
          <p:nvPr/>
        </p:nvSpPr>
        <p:spPr>
          <a:xfrm>
            <a:off x="6156176" y="2735932"/>
            <a:ext cx="1296144" cy="5770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1112 человек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A4207F9-3D8A-49EF-B32B-DA0C9A1E0E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943844"/>
            <a:ext cx="1296144" cy="92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7CB398-1AF4-4E2C-B771-51E1C82B474C}"/>
              </a:ext>
            </a:extLst>
          </p:cNvPr>
          <p:cNvSpPr txBox="1"/>
          <p:nvPr/>
        </p:nvSpPr>
        <p:spPr>
          <a:xfrm>
            <a:off x="7308304" y="3023964"/>
            <a:ext cx="1512168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круглосуточного пребывания</a:t>
            </a:r>
          </a:p>
          <a:p>
            <a:r>
              <a:rPr lang="ru-RU" sz="1050" dirty="0"/>
              <a:t>2 – 6 человек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D103B3-FA09-4E34-B5C2-F17FD70492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2" y="3672037"/>
            <a:ext cx="2016225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215652"/>
            <a:ext cx="741682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719708"/>
            <a:ext cx="2016224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Культура и туризм</a:t>
            </a:r>
          </a:p>
        </p:txBody>
      </p:sp>
      <p:pic>
        <p:nvPicPr>
          <p:cNvPr id="7" name="Рисунок 6" descr="талви укко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4464124"/>
            <a:ext cx="1440160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маньга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35696" y="4896172"/>
            <a:ext cx="1800200" cy="100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тулмозеро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504" y="4680148"/>
            <a:ext cx="1944216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киндасово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47864" y="4752156"/>
            <a:ext cx="1512168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otehinS_Foto_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5002728"/>
            <a:ext cx="1512168" cy="90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331640" y="2375892"/>
            <a:ext cx="144016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12 библиотек </a:t>
            </a:r>
          </a:p>
        </p:txBody>
      </p:sp>
      <p:pic>
        <p:nvPicPr>
          <p:cNvPr id="16" name="Рисунок 15" descr="teno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9672" y="1079748"/>
            <a:ext cx="1224136" cy="126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347864" y="2303884"/>
            <a:ext cx="18002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 школа искусств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 спортивная школа</a:t>
            </a:r>
          </a:p>
        </p:txBody>
      </p:sp>
      <p:pic>
        <p:nvPicPr>
          <p:cNvPr id="18" name="Рисунок 17" descr="kisspng-knowledge-presentation-clip-art-presentation-5ab9844d689fe8.616003401522107469428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1079748"/>
            <a:ext cx="1296144" cy="120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1619672" y="4032076"/>
            <a:ext cx="302433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 учреждений культурно-досугового типа</a:t>
            </a:r>
          </a:p>
        </p:txBody>
      </p:sp>
      <p:pic>
        <p:nvPicPr>
          <p:cNvPr id="21" name="Рисунок 20" descr="bow-piano-performance-500-clr-1253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67744" y="2735932"/>
            <a:ext cx="1352150" cy="1216935"/>
          </a:xfrm>
          <a:prstGeom prst="rect">
            <a:avLst/>
          </a:prstGeom>
        </p:spPr>
      </p:pic>
      <p:pic>
        <p:nvPicPr>
          <p:cNvPr id="22" name="Рисунок 21" descr="131308-original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2807940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-zgtal7aoi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295772"/>
            <a:ext cx="1512759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Загнутый угол 25"/>
          <p:cNvSpPr/>
          <p:nvPr/>
        </p:nvSpPr>
        <p:spPr>
          <a:xfrm>
            <a:off x="5364088" y="1295772"/>
            <a:ext cx="3600400" cy="2664296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Туризм в Пряжинском районе является одним из приоритетных направлений экономического развития. Для этого в районе имеются все предпосылки. 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Расположение района, его природа, его памятники истории и культуры способствуют возникновению специфического духа края, его этнокультурного своеобразия. 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Пряжинский национальный муниципальный район имеет потенциальную возможность удержать, сохранить и возродить национально-культурные традиции, промыслы, местные обычаи и образ жизни.</a:t>
            </a:r>
          </a:p>
        </p:txBody>
      </p:sp>
      <p:pic>
        <p:nvPicPr>
          <p:cNvPr id="28" name="Рисунок 27" descr="этно4.jpg"/>
          <p:cNvPicPr>
            <a:picLocks noChangeAspect="1"/>
          </p:cNvPicPr>
          <p:nvPr/>
        </p:nvPicPr>
        <p:blipFill>
          <a:blip r:embed="rId14" cstate="print">
            <a:lum bright="25000" contrast="33000"/>
          </a:blip>
          <a:stretch>
            <a:fillRect/>
          </a:stretch>
        </p:blipFill>
        <p:spPr>
          <a:xfrm>
            <a:off x="6300192" y="4032076"/>
            <a:ext cx="1440160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этно12.jpg"/>
          <p:cNvPicPr>
            <a:picLocks noChangeAspect="1"/>
          </p:cNvPicPr>
          <p:nvPr/>
        </p:nvPicPr>
        <p:blipFill>
          <a:blip r:embed="rId15" cstate="print">
            <a:lum bright="14000" contrast="46000"/>
          </a:blip>
          <a:stretch>
            <a:fillRect/>
          </a:stretch>
        </p:blipFill>
        <p:spPr>
          <a:xfrm>
            <a:off x="7380312" y="4464124"/>
            <a:ext cx="1656184" cy="131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" y="1"/>
            <a:ext cx="776798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1636"/>
            <a:ext cx="748883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920" y="575692"/>
            <a:ext cx="295232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Приветственное слово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1079748"/>
            <a:ext cx="5472608" cy="31700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Администрация Пряжинского национального муниципального района представляет Вашему вниманию инвестиционный паспорт Пряжинского района. Привлечение инвестиций в экономику Пряжинского района является одним из приоритетов в деятельности администрации.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Пряжинский район – это территория с экологическим и ресурсным потенциалом, обладающая возможностями для дальнейшего экономического и социального развития.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Основными конкурентными преимуществами территории 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являются:</a:t>
            </a:r>
          </a:p>
          <a:p>
            <a:pPr>
              <a:buFont typeface="Wingdings" pitchFamily="2" charset="2"/>
              <a:buChar char="Ø"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Выгодное географическое положение</a:t>
            </a:r>
          </a:p>
          <a:p>
            <a:pPr>
              <a:buFont typeface="Wingdings" pitchFamily="2" charset="2"/>
              <a:buChar char="Ø"/>
              <a:tabLst>
                <a:tab pos="0" algn="l"/>
              </a:tabLst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 Развитая сеть транспортного сообщения (п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 территории Пряжинского    	района проходят федеральные автомобильные трассы Р-21 «Кола», обеспечивающая связь с Ленинградской и Мурманской областями,  и А-121 «Сортавала», обеспечивающая связь с Финляндией</a:t>
            </a:r>
            <a:r>
              <a:rPr lang="ru-RU" altLang="ru-RU" sz="1100" dirty="0">
                <a:latin typeface="Calibri" pitchFamily="34" charset="0"/>
              </a:rPr>
              <a:t>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 Природно-рекреационные ресурсы (наличие уникальных живописных природных объектов)</a:t>
            </a:r>
          </a:p>
          <a:p>
            <a:pPr>
              <a:buFont typeface="Wingdings" pitchFamily="2" charset="2"/>
              <a:buChar char="Ø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 Наличие минерально-сырьевых ресурсов</a:t>
            </a:r>
          </a:p>
          <a:p>
            <a:pPr>
              <a:buFont typeface="Wingdings" pitchFamily="2" charset="2"/>
              <a:buChar char="Ø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 Наличие достаточного количества земельных ресурсов</a:t>
            </a:r>
          </a:p>
          <a:p>
            <a:pPr>
              <a:buFont typeface="Wingdings" pitchFamily="2" charset="2"/>
              <a:buChar char="Ø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 Благоприятные природно-климатические условия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4334253"/>
            <a:ext cx="8352928" cy="156966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B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Мы заинтересованы в привлечении инвестиций на территорию Пряжинского района и готовы к диалогу с инвестиционными компаниями. Со своей стороны намерены создавать благоприятные условия для реализации инвестиционных проектов и предложений, способствующих укреплению экономического потенциала района, развитию его инфраструктуры, повышению занятости и материального благосостояния жителей района.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Надеемся на плодотворное и взаимовыгодное сотрудничество!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С уважением, 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Глава администрации Пряжинского национального муниципального района</a:t>
            </a:r>
          </a:p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Буевич Дмитрий Анатольевич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1B659-5D65-4BBC-BFB6-70AC4F5D9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79748"/>
            <a:ext cx="2462153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143644"/>
            <a:ext cx="784887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791716"/>
            <a:ext cx="2376264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конкуренции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179512" y="1367780"/>
            <a:ext cx="8568952" cy="3960440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целях реализации Указа Президента Российской Федерации от 21 декабря 2017 года № 618 «Об основных направлениях государственной политики по развитию конкуренции», в соответствии с распоряжением Правительства Российской Федерации от 18 октября 2018 года № 2258-р «Об утверждении методических рекомендаций по созданию и организации федеральными органами исполнительной власти системы внутреннего обеспечения соответствия требованиям антимонопольного законодательства» администрацией Пряжинского национального муниципального района разработаны следующие документы:</a:t>
            </a:r>
          </a:p>
          <a:p>
            <a:pPr lvl="0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постановление от 22 декабря 2023 года № 556 «Об утверждении Перечня приоритетных рынков для содействия развитию конкуренции в Пряжинском национальном муниципальном районе и Плана мероприятий («Дорожной карты») по содействию развития конкуренции в Пряжинском национальном муниципальном районе на 2024-2026 годы»; </a:t>
            </a:r>
          </a:p>
          <a:p>
            <a:pPr lvl="0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положение об организации системы внутреннего обеспечения соответствия требованиям антимонопольного законодательства (антимонопольный комплаенс), утвержденное постановлением администрации Пряжинского национального муниципального района от 24 мая 2019 года № 281; </a:t>
            </a:r>
          </a:p>
          <a:p>
            <a:pPr lvl="0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 Перечень ключевых показателей развития конкуренции в Пряжинском национальном муниципальном районе, постановление администрации Пряжинского национального муниципального района от 20 декабря 2023 года № 544.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целях снижения рисков нарушения антимонопольного законодательства утверждены карта рисков и план мероприятий по снижению рисков нарушения антимонопольного законодательства в деятельности администрации Пряжинского национального муниципального района, постановление администрации Пряжинского национального муниципального района от 21 августа 2020 года (карта рисков), постановление администрации Пряжинского национального муниципального района от 21 декабря 2023 года № 552 (план мероприятий).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21000" contrast="18000"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"/>
            <a:ext cx="709311" cy="86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43644"/>
            <a:ext cx="792088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719708"/>
            <a:ext cx="3024336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Конкурентные преимущества</a:t>
            </a:r>
          </a:p>
        </p:txBody>
      </p:sp>
      <p:pic>
        <p:nvPicPr>
          <p:cNvPr id="8" name="Рисунок 7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09311" cy="86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 влево 5"/>
          <p:cNvSpPr/>
          <p:nvPr/>
        </p:nvSpPr>
        <p:spPr>
          <a:xfrm>
            <a:off x="1835696" y="1151756"/>
            <a:ext cx="5688632" cy="648072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Выгодное транспортно-географическое положение</a:t>
            </a:r>
          </a:p>
        </p:txBody>
      </p:sp>
      <p:sp>
        <p:nvSpPr>
          <p:cNvPr id="9" name="Стрелка влево 8"/>
          <p:cNvSpPr/>
          <p:nvPr/>
        </p:nvSpPr>
        <p:spPr>
          <a:xfrm>
            <a:off x="1835696" y="3600028"/>
            <a:ext cx="5688632" cy="648072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Диверсифицированная структура экономики</a:t>
            </a:r>
          </a:p>
        </p:txBody>
      </p:sp>
      <p:sp>
        <p:nvSpPr>
          <p:cNvPr id="10" name="Стрелка влево 9"/>
          <p:cNvSpPr/>
          <p:nvPr/>
        </p:nvSpPr>
        <p:spPr>
          <a:xfrm>
            <a:off x="1835696" y="2231876"/>
            <a:ext cx="5616624" cy="648072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Природные ресурсы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1655812"/>
            <a:ext cx="525658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altLang="ru-RU" sz="1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Пряжинский район расположен в Южной Карелии на пересечении транспортных путей, соединяющих Мурманскую и Ленинградскую области, районный центр – пгт Пряжа  расположен в 40 км от г. Петрозаводск – столицы Республики Карелия, в 386 км от г. Санкт-Петербург, в 350 км от границы с Финляндией, в 35 км от аэропорта «Бесовец».</a:t>
            </a:r>
            <a:endParaRPr lang="ru-RU" sz="10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-5400000">
            <a:off x="7560332" y="1619808"/>
            <a:ext cx="864096" cy="504056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2735932"/>
            <a:ext cx="5256584" cy="10464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Пряжинский район богат уникальными месторождениями габбро - диабаза, золота рудного, гранита, торфа топливного, мрамора, малинового кварцита, глины и месторождениями пресных подземных вод: «Ведлозерское», «Пряжинское», «Верхневиданское» и «Матросское», качество воды, в которых соответствует требованиям, предъявляемым законодательством Российской Федерации.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В районе достаточный фонд земельных, лесных ресурсов и водных объектов.</a:t>
            </a:r>
          </a:p>
        </p:txBody>
      </p:sp>
      <p:sp>
        <p:nvSpPr>
          <p:cNvPr id="15" name="Выгнутая вниз стрелка 14"/>
          <p:cNvSpPr/>
          <p:nvPr/>
        </p:nvSpPr>
        <p:spPr>
          <a:xfrm rot="-5400000">
            <a:off x="7524328" y="2807940"/>
            <a:ext cx="936104" cy="504056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4104084"/>
            <a:ext cx="525658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В экономике района представлены  предприятия, осуществляющие различные виды экономической деятельности.</a:t>
            </a:r>
          </a:p>
          <a:p>
            <a:pPr algn="just"/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Активно развивается туризм как перспективное направление, обусловленное как особенностями самой отрасли, так и туристским потенциалом, наличием памятников истории и культуры, высоким природно-рекреационный потенциалом района, культурными традициями.</a:t>
            </a:r>
          </a:p>
        </p:txBody>
      </p:sp>
      <p:sp>
        <p:nvSpPr>
          <p:cNvPr id="17" name="Выгнутая вниз стрелка 16"/>
          <p:cNvSpPr/>
          <p:nvPr/>
        </p:nvSpPr>
        <p:spPr>
          <a:xfrm rot="-5400000">
            <a:off x="7596336" y="4104084"/>
            <a:ext cx="936104" cy="504056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Рисунок 18" descr="table_meeting_greeting_500_clr_183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27820"/>
            <a:ext cx="1926463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 bright="29000"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09311" cy="86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215652"/>
            <a:ext cx="756084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647700"/>
            <a:ext cx="3690369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Реализуемые инвестиционные проекты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79748"/>
            <a:ext cx="6480720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«Исцеление души» на базе Зоокомплекса «Три медведя»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511796"/>
            <a:ext cx="3465179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«Карелия-Интер» («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Karelia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три медведя1.jpg"/>
          <p:cNvPicPr>
            <a:picLocks noChangeAspect="1"/>
          </p:cNvPicPr>
          <p:nvPr/>
        </p:nvPicPr>
        <p:blipFill>
          <a:blip r:embed="rId4" cstate="print">
            <a:lum bright="23000" contrast="16000"/>
          </a:blip>
          <a:stretch>
            <a:fillRect/>
          </a:stretch>
        </p:blipFill>
        <p:spPr>
          <a:xfrm>
            <a:off x="107504" y="4752156"/>
            <a:ext cx="1268298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три медведя2.jpg"/>
          <p:cNvPicPr>
            <a:picLocks noChangeAspect="1"/>
          </p:cNvPicPr>
          <p:nvPr/>
        </p:nvPicPr>
        <p:blipFill>
          <a:blip r:embed="rId5" cstate="print">
            <a:lum bright="28000" contrast="35000"/>
          </a:blip>
          <a:stretch>
            <a:fillRect/>
          </a:stretch>
        </p:blipFill>
        <p:spPr>
          <a:xfrm>
            <a:off x="1331640" y="4898641"/>
            <a:ext cx="1512168" cy="100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три медведя3.jpg"/>
          <p:cNvPicPr>
            <a:picLocks noChangeAspect="1"/>
          </p:cNvPicPr>
          <p:nvPr/>
        </p:nvPicPr>
        <p:blipFill>
          <a:blip r:embed="rId6" cstate="print">
            <a:lum bright="21000" contrast="16000"/>
          </a:blip>
          <a:stretch>
            <a:fillRect/>
          </a:stretch>
        </p:blipFill>
        <p:spPr>
          <a:xfrm>
            <a:off x="3131840" y="4973106"/>
            <a:ext cx="1512168" cy="93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три медведя5.jpg"/>
          <p:cNvPicPr>
            <a:picLocks noChangeAspect="1"/>
          </p:cNvPicPr>
          <p:nvPr/>
        </p:nvPicPr>
        <p:blipFill>
          <a:blip r:embed="rId7" cstate="print">
            <a:lum bright="21000" contrast="33000"/>
          </a:blip>
          <a:stretch>
            <a:fillRect/>
          </a:stretch>
        </p:blipFill>
        <p:spPr>
          <a:xfrm>
            <a:off x="7380312" y="4994381"/>
            <a:ext cx="1368152" cy="90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три медведя6.jpg"/>
          <p:cNvPicPr>
            <a:picLocks noChangeAspect="1"/>
          </p:cNvPicPr>
          <p:nvPr/>
        </p:nvPicPr>
        <p:blipFill>
          <a:blip r:embed="rId8" cstate="print">
            <a:lum bright="23000" contrast="28000"/>
          </a:blip>
          <a:stretch>
            <a:fillRect/>
          </a:stretch>
        </p:blipFill>
        <p:spPr>
          <a:xfrm>
            <a:off x="5148064" y="4937874"/>
            <a:ext cx="1656184" cy="96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03219279"/>
              </p:ext>
            </p:extLst>
          </p:nvPr>
        </p:nvGraphicFramePr>
        <p:xfrm>
          <a:off x="2699792" y="2087860"/>
          <a:ext cx="621635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32040" y="2663924"/>
            <a:ext cx="3960440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5113" algn="just">
              <a:buFont typeface="Arial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Пряжинский район, Пряжинское лесничество,    Сяпсинское участковое лесничество, кварталы 91, 102. Площадь участка 30 тыс.кв.м.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9832" y="287994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Территория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1583804"/>
            <a:ext cx="2448272" cy="3057525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 годы своего существования зоокомплекс стал не только местом для отдыха и развлечений, но и научно-экспозиционным и экологическим центром, где охраняются редкие виды фауны и проводятся просветительские мероприятия.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22000"/>
          </a:blip>
          <a:srcRect/>
          <a:stretch>
            <a:fillRect l="-62000" r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09311" cy="86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71600" y="71636"/>
            <a:ext cx="77048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03684"/>
            <a:ext cx="40324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Реализуемые инвестиционные проекты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007740"/>
            <a:ext cx="709053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«Многофункциональный туристско-оздоровительный комплекс «Сямозеро»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1295772"/>
            <a:ext cx="35283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Инициатор – ООО «Машстройинвест»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1511796"/>
            <a:ext cx="2736304" cy="3783687"/>
          </a:xfrm>
          <a:prstGeom prst="flowChartDocumen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предполагает размещение комплекса на территории 6,8 га, не затрагивает природную целостность, соблюдая баланс бережного использования и сохранения окружающей среды.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Уникальность комплекса: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расположен на берегу экологически чистого озера;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расположен песчаный пляж, сосновый бор, территория для прогулок;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в непосредственной близости промышленных объектов;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высокая транспортная доступность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131840" y="3167980"/>
          <a:ext cx="583264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40352" y="3600028"/>
            <a:ext cx="1080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1483 млн.рублей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Создание дополнительных рабочих мест – до 25</a:t>
            </a:r>
          </a:p>
        </p:txBody>
      </p:sp>
      <p:pic>
        <p:nvPicPr>
          <p:cNvPr id="10" name="Рисунок 9" descr="Ryibalka-v-Kareli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4392116"/>
            <a:ext cx="246043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age61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16216" y="1655811"/>
            <a:ext cx="2304256" cy="136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09311" cy="86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71600" y="71636"/>
            <a:ext cx="77048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03684"/>
            <a:ext cx="411984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Реализуемые инвестиционные проекты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935732"/>
            <a:ext cx="828092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«Строительство новых мощностей по хранению и глубокой переработке ягод и грибов, создание нового логистического центра по заготовке сырья, складов и инфраструктуры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4168" y="1511796"/>
            <a:ext cx="288032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Инициатор – ООО «Фрешберри»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7504" y="1727820"/>
            <a:ext cx="2430016" cy="2145268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«ФРЕШБЕРРИ» - динамично развивающаяся компания, специализирующаяся по заготовке и очистке дикорастущей ягоды, грибов, лекарственных дикорастущих и культивированных трав и березового сока.</a:t>
            </a:r>
          </a:p>
        </p:txBody>
      </p:sp>
      <p:pic>
        <p:nvPicPr>
          <p:cNvPr id="8" name="Рисунок 7" descr="фреш1.jpg"/>
          <p:cNvPicPr>
            <a:picLocks noChangeAspect="1"/>
          </p:cNvPicPr>
          <p:nvPr/>
        </p:nvPicPr>
        <p:blipFill>
          <a:blip r:embed="rId4" cstate="print">
            <a:lum bright="12000" contrast="-1000"/>
          </a:blip>
          <a:stretch>
            <a:fillRect/>
          </a:stretch>
        </p:blipFill>
        <p:spPr>
          <a:xfrm>
            <a:off x="0" y="4320108"/>
            <a:ext cx="1660112" cy="115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реш3.jpg"/>
          <p:cNvPicPr>
            <a:picLocks noChangeAspect="1"/>
          </p:cNvPicPr>
          <p:nvPr/>
        </p:nvPicPr>
        <p:blipFill>
          <a:blip r:embed="rId5" cstate="print">
            <a:lum bright="21000" contrast="21000"/>
          </a:blip>
          <a:stretch>
            <a:fillRect/>
          </a:stretch>
        </p:blipFill>
        <p:spPr>
          <a:xfrm>
            <a:off x="1331640" y="4734719"/>
            <a:ext cx="1728192" cy="116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фреш2.jpg"/>
          <p:cNvPicPr>
            <a:picLocks noChangeAspect="1"/>
          </p:cNvPicPr>
          <p:nvPr/>
        </p:nvPicPr>
        <p:blipFill>
          <a:blip r:embed="rId6" cstate="print">
            <a:lum bright="23000" contrast="21000"/>
          </a:blip>
          <a:stretch>
            <a:fillRect/>
          </a:stretch>
        </p:blipFill>
        <p:spPr>
          <a:xfrm>
            <a:off x="7164288" y="4608140"/>
            <a:ext cx="1800200" cy="99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ягоды2.jpg"/>
          <p:cNvPicPr>
            <a:picLocks noChangeAspect="1"/>
          </p:cNvPicPr>
          <p:nvPr/>
        </p:nvPicPr>
        <p:blipFill>
          <a:blip r:embed="rId7" cstate="print">
            <a:lum bright="23000" contrast="21000"/>
          </a:blip>
          <a:stretch>
            <a:fillRect/>
          </a:stretch>
        </p:blipFill>
        <p:spPr>
          <a:xfrm>
            <a:off x="5580112" y="4841636"/>
            <a:ext cx="1656184" cy="97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88608484"/>
              </p:ext>
            </p:extLst>
          </p:nvPr>
        </p:nvGraphicFramePr>
        <p:xfrm>
          <a:off x="2699792" y="2015852"/>
          <a:ext cx="5832648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Рисунок 15" descr="ягоды3.jpg"/>
          <p:cNvPicPr>
            <a:picLocks noChangeAspect="1"/>
          </p:cNvPicPr>
          <p:nvPr/>
        </p:nvPicPr>
        <p:blipFill>
          <a:blip r:embed="rId13" cstate="print">
            <a:lum bright="14000" contrast="23000"/>
          </a:blip>
          <a:stretch>
            <a:fillRect/>
          </a:stretch>
        </p:blipFill>
        <p:spPr>
          <a:xfrm>
            <a:off x="3419872" y="4824164"/>
            <a:ext cx="1944216" cy="100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7308304" y="2591916"/>
            <a:ext cx="1152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190 млн. рублей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(собственные и заемные средства)</a:t>
            </a: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09311" cy="86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71636"/>
            <a:ext cx="784887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575692"/>
            <a:ext cx="3672408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Реализуемые инвестиционные проекты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007740"/>
            <a:ext cx="7056784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– «Туристический комплекс «Вотчина карельского деда мороза Талви Укко»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216" y="1295772"/>
            <a:ext cx="2520280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Инициатор – ООО «Талви»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1439788"/>
            <a:ext cx="3096344" cy="3458349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 реализуется в рамках подпрограммы «Туризм» государственной программы Российской Федерации «Экономическое развитие и инновационная экономика».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«Туристский, развлекательный комплекс «Вотчина карельского деда мороза Талви Укко» является мероприятием в составе туристко-рекреационного кластера «Легенды Карелии».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Помимо основных туристских программ резиденция является также организатором и партнером различных событийных мероприятий Республики Карелия: день рождения Талви Укко, Масленица, фестиваль юмора «Летний Новый год», республиканского фестиваля бега «Полумарафон «Karjala», гонки на собачьих упряжках и другие.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48472789"/>
              </p:ext>
            </p:extLst>
          </p:nvPr>
        </p:nvGraphicFramePr>
        <p:xfrm>
          <a:off x="3635896" y="1727820"/>
          <a:ext cx="525658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 descr="17f3a02b80bad14291faea2c4d2db00bb9f8e6010e7190f7cd5af161bf601ffa_1200_1200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64124"/>
            <a:ext cx="1376716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LXdsKlWwAEG9f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2160" y="4896172"/>
            <a:ext cx="1674117" cy="100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mai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3608" y="4967809"/>
            <a:ext cx="1730408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lrJ4S4WsAAc7iV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20" y="4752156"/>
            <a:ext cx="1512168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596336" y="2375893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Стоимость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195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image_3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11960" y="4320108"/>
            <a:ext cx="2051720" cy="128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petrng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55776" y="4451956"/>
            <a:ext cx="1800200" cy="130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AFF0AF-BBB3-4223-A297-A1CB45F6C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04084"/>
            <a:ext cx="2557457" cy="170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215652"/>
            <a:ext cx="784887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719708"/>
            <a:ext cx="5832648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151756"/>
            <a:ext cx="367240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Глэмпинг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«Лахта Карелия»»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200" y="1398557"/>
            <a:ext cx="439248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Инициатор проекта ООО «Лахта"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260774562"/>
              </p:ext>
            </p:extLst>
          </p:nvPr>
        </p:nvGraphicFramePr>
        <p:xfrm>
          <a:off x="827584" y="1799828"/>
          <a:ext cx="729647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Рисунок 9" descr="DSC03797.jpg">
            <a:extLst>
              <a:ext uri="{FF2B5EF4-FFF2-40B4-BE49-F238E27FC236}">
                <a16:creationId xmlns:a16="http://schemas.microsoft.com/office/drawing/2014/main" id="{D98127C5-6941-47F7-98DB-1C26F78BA1F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615106-354A-4EDE-B0AC-34ABBC5764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655812"/>
            <a:ext cx="2304256" cy="136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CAE135-10DF-4435-AD59-BE35BB347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00028"/>
            <a:ext cx="280608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806489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719708"/>
            <a:ext cx="568863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23764"/>
            <a:ext cx="374441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««Туристический комплекс на озере Сямозеро»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1439788"/>
            <a:ext cx="3528392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– ООО «Курорты Карелии»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30717612"/>
              </p:ext>
            </p:extLst>
          </p:nvPr>
        </p:nvGraphicFramePr>
        <p:xfrm>
          <a:off x="827584" y="1871836"/>
          <a:ext cx="729647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 descr="EIJzM5eWwAENGc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4320108"/>
            <a:ext cx="2376264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379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CAE135-10DF-4435-AD59-BE35BB347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00028"/>
            <a:ext cx="280608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806489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647700"/>
            <a:ext cx="568863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51756"/>
            <a:ext cx="374441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«Туристско-рекреационный эко-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глэмпинг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151756"/>
            <a:ext cx="4032448" cy="7386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– индивидуальный предприниматель Виролайнен Елизавета Валентиновна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51473110"/>
              </p:ext>
            </p:extLst>
          </p:nvPr>
        </p:nvGraphicFramePr>
        <p:xfrm>
          <a:off x="755576" y="2015852"/>
          <a:ext cx="712879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 descr="EIJzM5eWwAENGc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4320108"/>
            <a:ext cx="2376264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379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610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CAE135-10DF-4435-AD59-BE35BB347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00028"/>
            <a:ext cx="280608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806489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647700"/>
            <a:ext cx="568863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51756"/>
            <a:ext cx="3744416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«Сям-озеро Парк»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151756"/>
            <a:ext cx="403244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– ООО «Сям-озеро Парк»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24059513"/>
              </p:ext>
            </p:extLst>
          </p:nvPr>
        </p:nvGraphicFramePr>
        <p:xfrm>
          <a:off x="755576" y="2015852"/>
          <a:ext cx="712879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 descr="EIJzM5eWwAENGc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4320108"/>
            <a:ext cx="2376264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379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" y="1"/>
            <a:ext cx="768445" cy="93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43644"/>
            <a:ext cx="7704856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647700"/>
            <a:ext cx="3816424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</a:p>
        </p:txBody>
      </p:sp>
      <p:pic>
        <p:nvPicPr>
          <p:cNvPr id="7" name="Рисунок 6" descr="stick-figure-presenting-with-pen-500-clr-38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315" y="2231876"/>
            <a:ext cx="2365851" cy="295731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17541"/>
              </p:ext>
            </p:extLst>
          </p:nvPr>
        </p:nvGraphicFramePr>
        <p:xfrm>
          <a:off x="2555776" y="1295772"/>
          <a:ext cx="6192688" cy="40179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3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Географическое положение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Историческая справка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Природно-ресурсный</a:t>
                      </a:r>
                      <a:r>
                        <a:rPr lang="ru-RU" sz="1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потенциал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  <a:r>
                        <a:rPr lang="ru-RU" sz="1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показатели социально-экономического развития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Инфраструктура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и туризм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Развитие конкуренции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Конкурентные преимущества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Реализуемые инвестиционные проекты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к реализации инвестиционные проекты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122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Предложения для инвесторов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715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Контакты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86BF27-F182-49EB-8785-935F13721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0002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0742C4-EECA-46FE-A298-FB0AD43AE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6052"/>
            <a:ext cx="2880320" cy="191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806489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647700"/>
            <a:ext cx="568863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51756"/>
            <a:ext cx="374441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«Организация глэмпинга в п. Матросы, Республика Карелия»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151756"/>
            <a:ext cx="403244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– ООО «ЭКОГЛЭМПИНГ»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6031752"/>
              </p:ext>
            </p:extLst>
          </p:nvPr>
        </p:nvGraphicFramePr>
        <p:xfrm>
          <a:off x="827584" y="1799828"/>
          <a:ext cx="712879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 descr="DSC0379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979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806489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647700"/>
            <a:ext cx="568863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51756"/>
            <a:ext cx="3744416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«База отдыха «Лесные озера»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151756"/>
            <a:ext cx="417646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– индивидуальный предприниматель Шапошников Олег Борисович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4532500"/>
              </p:ext>
            </p:extLst>
          </p:nvPr>
        </p:nvGraphicFramePr>
        <p:xfrm>
          <a:off x="827584" y="1799828"/>
          <a:ext cx="712879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DSC0379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E9F0DB-5259-4D41-BCE2-FED1851B1F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76092"/>
            <a:ext cx="2378968" cy="158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71288C-5BF6-455E-86F5-F7B659D069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76092"/>
            <a:ext cx="2808312" cy="1577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941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2C207E-6932-4236-9ED7-1378FFD24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92116"/>
            <a:ext cx="3672408" cy="146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3644"/>
            <a:ext cx="806489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575692"/>
            <a:ext cx="568863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51756"/>
            <a:ext cx="374441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 «Строительство объекта придорожного комплекса»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151756"/>
            <a:ext cx="4176464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– ООО «Рыб-ка»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72000439"/>
              </p:ext>
            </p:extLst>
          </p:nvPr>
        </p:nvGraphicFramePr>
        <p:xfrm>
          <a:off x="827584" y="1799828"/>
          <a:ext cx="712879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Рисунок 9" descr="DSC0379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403" y="1727820"/>
            <a:ext cx="212234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78507F-9808-430F-883D-8A04EE64DB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11796"/>
            <a:ext cx="2339703" cy="155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6469D2-F5BA-4B1D-98CC-78BAC4E166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6092"/>
            <a:ext cx="2416143" cy="1609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482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1000"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9592" y="215652"/>
            <a:ext cx="777686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791716"/>
            <a:ext cx="4968552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Инвестиционные предложения для инвесторов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51520" y="1295772"/>
          <a:ext cx="4536504" cy="392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056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dirty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 Карелия, Пряжинский район, пгт Пряжа, ул. Гагарина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b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10:21:0010220:137 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0,4795 га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участка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Целевое использование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Земли населенных пунктов, для строительства многоквартирного жилого дома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Форма собственности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Собственность публично-правовых образований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Транспортная инфраструктура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Инженерная инфраструктура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Электроэнергия, отопление, водоснабжение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Сети  коммуникаций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Телефонная связь Ростелеком, МТС, Мегафон, Билайн, Теле2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04048" y="3960068"/>
            <a:ext cx="3600400" cy="1873270"/>
          </a:xfrm>
          <a:prstGeom prst="foldedCorne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Объектом незавершенного строительства на земельном участке является фундамент многоквартирного жилого дома, который может использоваться для строительства малоэтажного многоквартирного жилого дома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Удаленность от автомобильной дороги 0,5 ( до Р-21 «Кола»)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Nasonova\AppData\Local\Microsoft\Windows\INetCache\Content.Word\Новый рисунок (3)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23764"/>
            <a:ext cx="388843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43644"/>
            <a:ext cx="792088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647700"/>
            <a:ext cx="4680520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Инвестиционные предложения для инвесторов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223764"/>
          <a:ext cx="3960440" cy="4321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012"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1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Объект незавершенного строительства (фундамент МКД)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объекта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 Карелия, Пряжинский р-н, пгт Пряжа, ул. Гагарина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60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10:21:0000000:3950</a:t>
                      </a:r>
                      <a:r>
                        <a:rPr kumimoji="0" lang="ru-RU" sz="11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01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642,4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 кв.м.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1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01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2 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8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Тип конструкций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несущими стенами, бетон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01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Степень завершенности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78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Год постройки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текущего состояния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</a:p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Не эксплуатируется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953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Условия аренды,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продажи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или продажа через торги, ориентировочная стоимость определяется по результатам оценки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88024" y="1151756"/>
            <a:ext cx="4176464" cy="2553891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Пряжа -посёлок городского типа, административный центр Пряжинского городского поселения и Пряжинского национального муниципального района Республики Карелия.</a:t>
            </a:r>
          </a:p>
          <a:p>
            <a:pPr algn="ctr"/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 Пряжа – старинное поселение, расположенное на берегу небольшого озера Пряжинское, </a:t>
            </a:r>
            <a:r>
              <a:rPr lang="ru-RU" sz="1300" b="1" i="1">
                <a:latin typeface="Times New Roman" pitchFamily="18" charset="0"/>
                <a:cs typeface="Times New Roman" pitchFamily="18" charset="0"/>
              </a:rPr>
              <a:t>в 39 </a:t>
            </a:r>
            <a:r>
              <a:rPr lang="ru-RU" sz="1300" b="1" i="1" dirty="0">
                <a:latin typeface="Times New Roman" pitchFamily="18" charset="0"/>
                <a:cs typeface="Times New Roman" pitchFamily="18" charset="0"/>
              </a:rPr>
              <a:t>км к юго-западу от Петрозаводска, на автодороге M18 (Е 105) Санкт-Петербург – Петрозаводск, близ реки Шуя</a:t>
            </a:r>
            <a:r>
              <a:rPr lang="ru-RU" sz="1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численность населения 3438 человек.</a:t>
            </a:r>
          </a:p>
          <a:p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Nasonova\Downloads\IMG_66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28020"/>
            <a:ext cx="381642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 bright="17000" contrast="52000"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03684"/>
            <a:ext cx="3600400" cy="3096344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9592" y="215652"/>
            <a:ext cx="777686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791716"/>
            <a:ext cx="4968552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Инвестиционные предложения для инвесторов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18346"/>
              </p:ext>
            </p:extLst>
          </p:nvPr>
        </p:nvGraphicFramePr>
        <p:xfrm>
          <a:off x="251520" y="1295772"/>
          <a:ext cx="4392488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056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dirty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 Карелия, Пряжинский район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b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10:21:0061204:908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1,87 га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участка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Целевое использование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автокемпинга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Форма собственности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Собственность публично-правовых образований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Транспортная инфраструктура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Инженерная инфраструктура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Сети  коммуникаций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Телефонная связь, МТС, Мегафон, Билайн, Теле2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375892"/>
            <a:ext cx="3924944" cy="1428958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buFont typeface="Wingdings" pitchFamily="2" charset="2"/>
              <a:buChar char="Ø"/>
            </a:pPr>
            <a:r>
              <a:rPr lang="ru-RU" sz="11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Объектом инфраструктуры является участок автомобильной дороги необщего пользования, протяженностью 751 метр.</a:t>
            </a:r>
          </a:p>
        </p:txBody>
      </p:sp>
      <p:pic>
        <p:nvPicPr>
          <p:cNvPr id="10" name="Рисунок 9" descr="IMG_5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744044"/>
            <a:ext cx="381642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551712" y="4392116"/>
            <a:ext cx="2592288" cy="117127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Обустроенный съезд на участок соответствует общим требованиям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5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8006" y="503684"/>
            <a:ext cx="38359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43644"/>
            <a:ext cx="792088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647700"/>
            <a:ext cx="4680520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Инвестиционные предложения для инвесторов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007740"/>
          <a:ext cx="3672408" cy="4783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84"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Автомобильная дорога необщего пользования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объекта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 Карелия, Пряжинский р-н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10:21:0000000:9778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751 метр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36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Покрытие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Асфальтобетон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Год ввода в эксплуатацию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296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Год постройки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текущего состояния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Не эксплуатируется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Предполагаемое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использование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автокемпинга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822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Условия аренды,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продажи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или продажа через торги, ориентировочная стоимость определяется по результатам оценки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1880" y="2231876"/>
            <a:ext cx="4320480" cy="2349579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Участок автомобильной дороги расположен на территории Ведлозерского сельского поселения. Расстояние до населенных пунктов:</a:t>
            </a:r>
          </a:p>
          <a:p>
            <a:pPr algn="ctr"/>
            <a:r>
              <a:rPr lang="ru-RU" sz="11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д.Щеккила</a:t>
            </a:r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0,5 км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1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Котчура</a:t>
            </a:r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1,3 км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     с. Ведлозеро (административный центр поселения) – 9,5 км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По историческим документам с. Ведлозеро известно с 16 века.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поселения немало культурных и природных объектов, которые имеют историческое значение и являются объектами туристского показа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tul5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608140"/>
            <a:ext cx="2160240" cy="120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щеккил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4320108"/>
            <a:ext cx="2051720" cy="145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 bright="17000" contrast="52000"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35732"/>
            <a:ext cx="3412604" cy="182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9592" y="215652"/>
            <a:ext cx="777686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791716"/>
            <a:ext cx="4968552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Инвестиционные предложения для инвесторов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3641"/>
              </p:ext>
            </p:extLst>
          </p:nvPr>
        </p:nvGraphicFramePr>
        <p:xfrm>
          <a:off x="251520" y="1295772"/>
          <a:ext cx="4392488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056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dirty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 Карелия, Пряжинский район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b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10:21:0061204:909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3,1148 га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участка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Целевое использование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автокемпинга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Форма собственности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Собственность публично-правовых образований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Транспортная инфраструктура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Инженерная инфраструктура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Сети  коммуникаций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Телефонная связь, МТС, Мегафон, Билайн, Теле2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83968" y="2447900"/>
            <a:ext cx="3924944" cy="1428958"/>
          </a:xfrm>
          <a:prstGeom prst="cloud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buFont typeface="Wingdings" pitchFamily="2" charset="2"/>
              <a:buChar char="Ø"/>
            </a:pPr>
            <a:r>
              <a:rPr lang="ru-RU" sz="11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Объектом инфраструктуры является участок автомобильной дороги необщего пользования, протяженностью 1361 метр.</a:t>
            </a:r>
          </a:p>
        </p:txBody>
      </p:sp>
      <p:pic>
        <p:nvPicPr>
          <p:cNvPr id="10" name="Рисунок 9" descr="IMG_5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744044"/>
            <a:ext cx="381642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551712" y="4392116"/>
            <a:ext cx="2592288" cy="1171277"/>
          </a:xfrm>
          <a:prstGeom prst="cloud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Обустроенный съезд на участок соответствует общим требованиям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574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088" y="647700"/>
            <a:ext cx="352839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43644"/>
            <a:ext cx="792088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647700"/>
            <a:ext cx="4680520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Инвестиционные предложения для инвесторов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007740"/>
          <a:ext cx="3672408" cy="4783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84"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Автомобильная дорога необщего пользования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объекта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 Карелия, Пряжинский р-н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10:21:0000000:9766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1361 метр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36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Покрытие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Асфальтобетон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Год ввода в эксплуатацию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296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Год постройки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текущего состояния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Не эксплуатируется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5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Предполагаемое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использование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автокемпинга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822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Условия аренды,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продажи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или продажа через торги, ориентировочная стоимость определяется по результатам оценки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1880" y="2231876"/>
            <a:ext cx="4320480" cy="2349579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Участок автомобильной дороги расположен на территории Ведлозерского сельского поселения. Расстояние до населенных пунктов: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1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Щеккила</a:t>
            </a:r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0,5 км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1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Котчура</a:t>
            </a:r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1,3 км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     с. Ведлозеро (административный центр поселения) – 9,5 км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По историческим документам с. Ведлозеро известно с 16 века.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поселения немало культурных и природных объектов, которые имеют историческое значение и являются объектами туристского показа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tul5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608140"/>
            <a:ext cx="2160240" cy="120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щеккил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4248100"/>
            <a:ext cx="2051720" cy="145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 bright="21000"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50176" cy="7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143644"/>
            <a:ext cx="777686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107504" y="1151756"/>
            <a:ext cx="3384376" cy="1438855"/>
          </a:xfrm>
          <a:prstGeom prst="round1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buClr>
                <a:schemeClr val="hlink"/>
              </a:buClr>
            </a:pP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АДМИНИСТРАЦИИ ПРЯЖИНСКОГО</a:t>
            </a:r>
          </a:p>
          <a:p>
            <a:pPr eaLnBrk="0" hangingPunct="0">
              <a:buClr>
                <a:schemeClr val="hlink"/>
              </a:buClr>
            </a:pP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НАЦИОНАЛЬНОГО МУНИЦИПАЛЬНОГО РАЙОНА</a:t>
            </a:r>
          </a:p>
          <a:p>
            <a:pPr eaLnBrk="0" hangingPunct="0">
              <a:buClr>
                <a:schemeClr val="hlink"/>
              </a:buClr>
            </a:pPr>
            <a:r>
              <a:rPr lang="ru-RU" alt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БУЕВИЧ ДМИТРИЙ АНАТОЛЬЕВИЧ</a:t>
            </a:r>
            <a:endParaRPr lang="ru-RU" altLang="ru-RU" sz="10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>
                <a:schemeClr val="hlink"/>
              </a:buClr>
            </a:pPr>
            <a:r>
              <a:rPr lang="ru-RU" alt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(81456) 3-12-63</a:t>
            </a:r>
            <a:r>
              <a:rPr lang="ru-RU" alt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	</a:t>
            </a:r>
          </a:p>
          <a:p>
            <a:pPr eaLnBrk="0" hangingPunct="0">
              <a:buClr>
                <a:schemeClr val="hlink"/>
              </a:buClr>
            </a:pPr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1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priagad@yandex.ru</a:t>
            </a:r>
            <a:endParaRPr lang="ru-RU" altLang="ru-RU" sz="11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>
                <a:schemeClr val="hlink"/>
              </a:buClr>
            </a:pP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ФАКС: (</a:t>
            </a:r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81456)3-12-08</a:t>
            </a:r>
          </a:p>
          <a:p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http://pryazha.org/</a:t>
            </a:r>
            <a:endParaRPr lang="ru-RU" altLang="ru-RU" sz="11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843808" y="1583804"/>
            <a:ext cx="3816424" cy="2349579"/>
          </a:xfrm>
          <a:prstGeom prst="round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ИНВЕСТИЦИОННЫЙ УПОЛНОМОЧЕННЫЙ - НАЧАЛЬНИК ОТДЕЛА</a:t>
            </a:r>
          </a:p>
          <a:p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СОЦИАЛЬНО-ЭКОНОМИЧЕСКОГО РАЗВИТИЯ И ИМУЩЕСТВЕННЫХ ОТНОШЕНИЙ</a:t>
            </a:r>
            <a:b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ПРЯЖИНСКОГО</a:t>
            </a:r>
          </a:p>
          <a:p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НАЦИОНАЛЬНОГО МУНИЦИПАЛЬНОГО РАЙОНА</a:t>
            </a:r>
          </a:p>
          <a:p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ШИШКИНА АНТОНИНА ЛЕОНИДОВНА</a:t>
            </a:r>
            <a:endParaRPr lang="ru-RU" alt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alt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(81456) 3-10-95</a:t>
            </a:r>
            <a:r>
              <a:rPr lang="ru-RU" alt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otdekonomika@mail</a:t>
            </a:r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alt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ФАКС: (</a:t>
            </a:r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81456)3-12-08</a:t>
            </a:r>
          </a:p>
          <a:p>
            <a:r>
              <a:rPr lang="en-US" alt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http://pryazha.org/</a:t>
            </a:r>
            <a:endParaRPr lang="ru-RU" altLang="ru-RU" sz="11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148064" y="3239988"/>
            <a:ext cx="3942184" cy="1328023"/>
          </a:xfrm>
          <a:prstGeom prst="round2Diag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ЭКОНОМИЧЕСКОГО РАЗВИТИЯ РЕСПУБЛИКИ КАРЕЛИЯ</a:t>
            </a:r>
          </a:p>
          <a:p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 инвестиционной политики </a:t>
            </a:r>
          </a:p>
          <a:p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(8142) 55-98-09 доб. 382</a:t>
            </a:r>
            <a:endParaRPr lang="ru-RU" alt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0" hangingPunct="0">
              <a:buClr>
                <a:schemeClr val="hlink"/>
              </a:buClr>
            </a:pPr>
            <a:r>
              <a:rPr lang="en-US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ru-RU" alt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my@karelia.ru</a:t>
            </a:r>
            <a:endParaRPr lang="ru-RU" alt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>
                <a:schemeClr val="hlink"/>
              </a:buClr>
            </a:pPr>
            <a:r>
              <a:rPr lang="en-US" alt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https://economy.gov.karelia.ru/</a:t>
            </a:r>
            <a:endParaRPr lang="ru-RU" alt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three-way-hand-shake-political-500-clr-698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456012"/>
            <a:ext cx="2232248" cy="2192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1BD76-C169-4362-896F-B2BA0B82457A}"/>
              </a:ext>
            </a:extLst>
          </p:cNvPr>
          <p:cNvSpPr txBox="1"/>
          <p:nvPr/>
        </p:nvSpPr>
        <p:spPr>
          <a:xfrm>
            <a:off x="2555776" y="4608140"/>
            <a:ext cx="4320480" cy="1038582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«КОРПОРАЦИЯ РАЗВИТИЯ РЕСПУБЛИКИ КАРЕЛИЯ»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КЛИМЧУК ЕЛЕНА НИКОЛАЕВНА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8(8142)44-54-00</a:t>
            </a:r>
          </a:p>
          <a:p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info@kr-rk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https://kareliainvest.ru/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" y="1"/>
            <a:ext cx="709311" cy="86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215652"/>
            <a:ext cx="78488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719708"/>
            <a:ext cx="2592288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1223764"/>
            <a:ext cx="6120680" cy="2485787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Пряжинский район – один из районов Республики Карелия, расположен в центре южной части региона на площади 6395 кв. км, что составляет 3,5% территории республики.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восточной границе района проходит Олонецкая возвышенность. По территории района проходит водораздел бассейна рек, впадающих в Онежское и Ладожское озёра,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крупнейших в Европе пресных водоемов 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Пряжинский район граничит на юге с Олонецким, Питкярантским районами и Ленинградской областью, на севере с Кондопожским районом, на востоке с Прионежским районом, на западе с Суоярвским районом Республики Карелии.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8" y="3816052"/>
            <a:ext cx="3456384" cy="18928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Административный состав района</a:t>
            </a:r>
          </a:p>
          <a:p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Пряжинское городское поселение</a:t>
            </a: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Ведлозерское сельское поселение</a:t>
            </a: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Крошнозерское сельское поселение</a:t>
            </a: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Матросское сельское поселение</a:t>
            </a: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Святозерское сельское поселение</a:t>
            </a: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Чалнинское сельское поселение</a:t>
            </a:r>
          </a:p>
          <a:p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Эссойльское сельское поселение</a:t>
            </a:r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4" cstate="print">
            <a:lum bright="-12000" contrast="21000"/>
          </a:blip>
          <a:srcRect/>
          <a:stretch>
            <a:fillRect/>
          </a:stretch>
        </p:blipFill>
        <p:spPr bwMode="auto">
          <a:xfrm>
            <a:off x="179512" y="3600028"/>
            <a:ext cx="2448272" cy="223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444208" y="4608140"/>
            <a:ext cx="2520280" cy="523220"/>
          </a:xfrm>
          <a:custGeom>
            <a:avLst/>
            <a:gdLst>
              <a:gd name="connsiteX0" fmla="*/ 0 w 2520280"/>
              <a:gd name="connsiteY0" fmla="*/ 0 h 523220"/>
              <a:gd name="connsiteX1" fmla="*/ 2520280 w 2520280"/>
              <a:gd name="connsiteY1" fmla="*/ 0 h 523220"/>
              <a:gd name="connsiteX2" fmla="*/ 2520280 w 2520280"/>
              <a:gd name="connsiteY2" fmla="*/ 523220 h 523220"/>
              <a:gd name="connsiteX3" fmla="*/ 0 w 2520280"/>
              <a:gd name="connsiteY3" fmla="*/ 523220 h 523220"/>
              <a:gd name="connsiteX4" fmla="*/ 0 w 2520280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280" h="523220">
                <a:moveTo>
                  <a:pt x="0" y="0"/>
                </a:moveTo>
                <a:lnTo>
                  <a:pt x="2520280" y="0"/>
                </a:lnTo>
                <a:lnTo>
                  <a:pt x="2520280" y="523220"/>
                </a:lnTo>
                <a:lnTo>
                  <a:pt x="0" y="5232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82 населенных пункта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Районный центр – пгт Пряжа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>
            <a:off x="6084168" y="3816052"/>
            <a:ext cx="1368152" cy="5040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36405"/>
            <a:ext cx="2160240" cy="239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5576" cy="9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215652"/>
            <a:ext cx="7560840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719708"/>
            <a:ext cx="25922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Историческая справка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63688" y="1007740"/>
            <a:ext cx="6624736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Пряжинский национальный муниципальный район образован 28 февраля 1930 года в соответствии с декретом ВЦИК, в результате объединения Святозерского и Сямозерского районов Карельской АССР. В 1956 году в состав Пряжинского района вошла территория ликвидированного Ведлозерского района. 7 октября 2008 года на сессии Совета Пряжинского муниципального района утверждено новое официальное наименование района – «Пряжинский национальный муниципальный район». </a:t>
            </a:r>
            <a:endParaRPr kumimoji="0" lang="ru-RU" sz="13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Пряжинский район богат своей историей. Люди издавна селились в этих местах. Самые ранние археологические находки датируются </a:t>
            </a:r>
            <a:r>
              <a:rPr kumimoji="0" lang="en-US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</a:t>
            </a: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</a:t>
            </a: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тысячелетиями до нашей эры.</a:t>
            </a:r>
            <a:endParaRPr kumimoji="0" lang="ru-RU" sz="13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Названия ряда населенных пунктов упоминаются в летописях за 1496 год. Районный центр пгт Пряжа в 2002 году отметил 420-летие своего существования. Название «Пряжа» зафиксировано с конца </a:t>
            </a:r>
            <a:r>
              <a:rPr kumimoji="0" lang="en-US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XVII </a:t>
            </a: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века в форме «деревня на Пряже озере». До 1927 года территория района входила в состав Святозерской, Сямозерской и частично Шуйской волостей Петрозаводского уезда, Ведлозерской,  Тулмозерской и частич­но Коткозерской волостей Олонецкого уезда Олонецкой губернии, затем (1920 -1923 г.г.) входила в состав Карельской Трудовой Коммуны и (с 1923 г.) - Карельской Автономной Республики.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Благодаря такой длительной истории, район обладает богатым наследием - 354 памятника истории и культуры, которые находятся на учете в республиканском Государственном центре по охране и использованию памятников</a:t>
            </a: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Рисунок 11" descr="1516469252_2414-pisate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888060"/>
            <a:ext cx="1167383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3000"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215652"/>
            <a:ext cx="7488832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5816" y="719708"/>
            <a:ext cx="331236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Природно-ресурсный потенциал</a:t>
            </a:r>
          </a:p>
        </p:txBody>
      </p:sp>
      <p:pic>
        <p:nvPicPr>
          <p:cNvPr id="7" name="Рисунок 6" descr="index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223764"/>
            <a:ext cx="2377142" cy="139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oc-36084-ph-gallery-36147-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0320" y="2375892"/>
            <a:ext cx="268750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295772"/>
            <a:ext cx="2952328" cy="1770698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Основную часть района занимают земли лесного фонда (89%). Из остальных значительную площадь имеют земли водного фонда (4%) и сельскохозяйственные земли (3%), земли промышленные составляют 2%, земли населенных пунктов 1%.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fWzHcnUBl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791716"/>
            <a:ext cx="215845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411760" y="2663924"/>
            <a:ext cx="3744416" cy="138499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Рельеф Пряжинского района можно охарактеризовать как холмистую равнину — лесистую, с большим количеством мореных холмов, болот, озёр и рек, больших высот здесь нет. Преобладают смешанные леса, часто встречаются сосновые, заболоченные участки.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323528" y="3888060"/>
            <a:ext cx="3672408" cy="173664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Водные ресурсы Пряжинского района сосредоточены, прежде всего, в массе небольших лесных озер (ламбушек) и в нескольких сравнительно крупных озерах таких, как Сямозеро (относится к крупнейшим озерам в Республике Карелия), Шотозеро, Вагатозеро, Ведлозеро, Святозеро, Крошнозеро, Вохтозеро</a:t>
            </a:r>
            <a:endParaRPr lang="ru-RU" sz="1200" dirty="0"/>
          </a:p>
        </p:txBody>
      </p:sp>
      <p:pic>
        <p:nvPicPr>
          <p:cNvPr id="19" name="Рисунок 18" descr="герб_Пряж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755576" cy="9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матросы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3816052"/>
            <a:ext cx="3384376" cy="192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21000" contrast="17000"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5576" cy="9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31640" y="143644"/>
            <a:ext cx="684076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719708"/>
            <a:ext cx="3312368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Природно-ресурсный потенциал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1151756"/>
            <a:ext cx="7344816" cy="3166824"/>
          </a:xfrm>
          <a:prstGeom prst="round2Diag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Минерально-сырьевая база Пряжинского национального муниципального района включает следующие виды полезных ископаемых: топливное сырье (торф), металлические (золото, железо, титан, медь, ниобий и редкоземельные металлы) и неметаллические полезные ископаемые (полевошпатовое сырье, серноколчеданные руды, строительный и облицовочный камень, пески и песчано – гравийные материалы, минеральные краски).</a:t>
            </a:r>
          </a:p>
          <a:p>
            <a:pPr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Государственном кадастре месторождений и проявлений полезных ископаемых на территории района учтены:</a:t>
            </a:r>
          </a:p>
          <a:p>
            <a:pPr lvl="0"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месторождений и 7 проявлений полезных ископаемых группы необщераспространенных твердых полезных ископаемых;</a:t>
            </a:r>
          </a:p>
          <a:p>
            <a:pPr lvl="0"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 месторождения пресных подземных вод;</a:t>
            </a:r>
          </a:p>
          <a:p>
            <a:pPr lvl="0"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33 месторождения и 3 проявления общераспространенных твердых полезных ископаемых;</a:t>
            </a:r>
          </a:p>
          <a:p>
            <a:pPr lvl="0"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34 месторождения торфа с оцененными запасами;</a:t>
            </a:r>
          </a:p>
          <a:p>
            <a:pPr lvl="0"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месторождений сапропеля с оцененными запасами сырья, пригодного в качестве удобрений.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Добытые песчано-гравийные материалы, используются на территории республики дорожными и строительными организациями.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4067944" y="4032076"/>
            <a:ext cx="4896544" cy="1432500"/>
          </a:xfrm>
          <a:prstGeom prst="foldedCorne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Пряжинском районе присутствуют месторождения пресных подземных вод: «Ведлозерское», «Пряжинское», «Верхневиданское» и «Матросское».</a:t>
            </a:r>
          </a:p>
          <a:p>
            <a:pPr algn="just"/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воды в месторождениях пресных подземных вод района соответствует требованиям, предъявляемым законодательством Российской Федерации. </a:t>
            </a:r>
          </a:p>
        </p:txBody>
      </p:sp>
      <p:pic>
        <p:nvPicPr>
          <p:cNvPr id="7" name="Рисунок 6" descr="198254_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752156"/>
            <a:ext cx="1933389" cy="101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4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719708"/>
            <a:ext cx="1536171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rovoditsya-rabota-po-monitoringu-torfyanyh-mestorozhdeniy_15936900225836571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4104084"/>
            <a:ext cx="169007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b08e82c2e09d84e62d56865b4d7b76a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591916"/>
            <a:ext cx="1872208" cy="124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8000" contrast="12000"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5576" cy="9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215652"/>
            <a:ext cx="770485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719708"/>
            <a:ext cx="619268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2303884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человек численность населения 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на 01 января 2024 года </a:t>
            </a:r>
          </a:p>
        </p:txBody>
      </p:sp>
      <p:pic>
        <p:nvPicPr>
          <p:cNvPr id="6" name="Рисунок 5" descr="kisspng-world-population-clip-art-5b1e3a97914557.880192021528707735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5690"/>
            <a:ext cx="1619672" cy="89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932040" y="13677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Естественное движение населения, человек 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25383537"/>
              </p:ext>
            </p:extLst>
          </p:nvPr>
        </p:nvGraphicFramePr>
        <p:xfrm>
          <a:off x="107504" y="2951956"/>
          <a:ext cx="3960440" cy="2663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63688" y="1367780"/>
            <a:ext cx="2232248" cy="7848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Национальный состав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31.6%  карелы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51.3 % русские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17.1 %  другие национальности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437372383"/>
              </p:ext>
            </p:extLst>
          </p:nvPr>
        </p:nvGraphicFramePr>
        <p:xfrm>
          <a:off x="4139952" y="1943844"/>
          <a:ext cx="2016224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72200" y="1871836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Естественная убыль</a:t>
            </a: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140</a:t>
            </a:r>
          </a:p>
          <a:p>
            <a:pPr>
              <a:buFontTx/>
              <a:buChar char="-"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-129</a:t>
            </a: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2159868"/>
            <a:ext cx="2160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По возрасту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49% трудоспособное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19%моложе трудоспособного</a:t>
            </a:r>
          </a:p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32% старше трудоспособного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88224" y="323998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Миграция населения, человек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055285842"/>
              </p:ext>
            </p:extLst>
          </p:nvPr>
        </p:nvGraphicFramePr>
        <p:xfrm>
          <a:off x="5292080" y="3816052"/>
          <a:ext cx="3672408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8" name="Рисунок 27" descr="stick-figure-hobo-500-clr-10425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51920" y="3888060"/>
            <a:ext cx="1245930" cy="1902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D1F94-ADCF-4FF1-9342-830834C38392}"/>
              </a:ext>
            </a:extLst>
          </p:cNvPr>
          <p:cNvSpPr txBox="1"/>
          <p:nvPr/>
        </p:nvSpPr>
        <p:spPr>
          <a:xfrm>
            <a:off x="6876256" y="4608140"/>
            <a:ext cx="18722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itchFamily="18" charset="0"/>
              </a:rPr>
              <a:t>данные на уточнении, предполагаемый срок сдачи сборника по миграции за 2023 год – август 2024 года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50176" cy="7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143644"/>
            <a:ext cx="763284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Пряжинский национальный муниципальный район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7744" y="647700"/>
            <a:ext cx="554461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Ситуация на рынке труда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136778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Количество ищущих работу, человек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1799828"/>
            <a:ext cx="576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316</a:t>
            </a: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 2022 году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768" y="1799828"/>
            <a:ext cx="576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237  </a:t>
            </a: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 2023 году</a:t>
            </a: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259632" y="1655812"/>
            <a:ext cx="288032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3059832" y="1655812"/>
            <a:ext cx="288032" cy="4320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367203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Численность зарегистрированных безработных граждан,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2" y="259191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Женщины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504" y="2951956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Молодые граждане в возрасте до 30 лет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9672" y="2591916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165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55776" y="2591916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125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9672" y="3023964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87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5776" y="3023964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763688" y="2303884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771800" y="2303884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259632" y="2735932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259632" y="3167980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Выгнутая влево стрелка 40"/>
          <p:cNvSpPr/>
          <p:nvPr/>
        </p:nvSpPr>
        <p:spPr>
          <a:xfrm>
            <a:off x="395536" y="4032076"/>
            <a:ext cx="288032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Выгнутая вправо стрелка 41"/>
          <p:cNvSpPr/>
          <p:nvPr/>
        </p:nvSpPr>
        <p:spPr>
          <a:xfrm>
            <a:off x="3131840" y="4032076"/>
            <a:ext cx="288032" cy="4320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99592" y="417609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558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2020 году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79712" y="417609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275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2021 году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5816" y="460814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Уровень регистрируемой безработицы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35896" y="54422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1,4 %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88024" y="525621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1.0%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3707904" y="5184204"/>
            <a:ext cx="216024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067944" y="5112196"/>
            <a:ext cx="648072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211960" y="143978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Заявленная работодателями потребность вакансий</a:t>
            </a:r>
          </a:p>
        </p:txBody>
      </p:sp>
      <p:pic>
        <p:nvPicPr>
          <p:cNvPr id="33" name="Рисунок 32" descr="Razgovor_na_ravny_x._Vy_bor_profess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651875"/>
            <a:ext cx="1728192" cy="115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4139952" y="194384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39952" y="237589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2023год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36096" y="194384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8104" y="237589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195</a:t>
            </a:r>
          </a:p>
        </p:txBody>
      </p:sp>
      <p:cxnSp>
        <p:nvCxnSpPr>
          <p:cNvPr id="53" name="Прямая со стрелкой 52"/>
          <p:cNvCxnSpPr>
            <a:endCxn id="39" idx="1"/>
          </p:cNvCxnSpPr>
          <p:nvPr/>
        </p:nvCxnSpPr>
        <p:spPr>
          <a:xfrm flipV="1">
            <a:off x="5076056" y="2082344"/>
            <a:ext cx="360040" cy="55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076056" y="2519908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652120" y="2879948"/>
            <a:ext cx="3240360" cy="2758202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реализации специальных программ в 2023 году удалось обеспечить: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- 13 человек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трудоустроено после прохождения обучения - 10 человек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профориентационные услуги - 260 человек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услуги по психологической поддержке и социальной адаптации - 41 человек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трудоустройство несовершеннолетних граждан - 31 человек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предпринимательской деятельности из числа безработных граждан - 11 человек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оснащение рабочего места для трудоустройства инвалида - 1</a:t>
            </a:r>
          </a:p>
        </p:txBody>
      </p:sp>
      <p:pic>
        <p:nvPicPr>
          <p:cNvPr id="54" name="Рисунок 53" descr="gif-dlya-prezentaciy-7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735932"/>
            <a:ext cx="1760984" cy="1760984"/>
          </a:xfrm>
          <a:prstGeom prst="rect">
            <a:avLst/>
          </a:prstGeom>
        </p:spPr>
      </p:pic>
      <p:pic>
        <p:nvPicPr>
          <p:cNvPr id="55" name="Рисунок 54" descr="open-a-door-looking-500-clr-1193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007740"/>
            <a:ext cx="1324947" cy="1656184"/>
          </a:xfrm>
          <a:prstGeom prst="rect">
            <a:avLst/>
          </a:prstGeom>
        </p:spPr>
      </p:pic>
      <p:pic>
        <p:nvPicPr>
          <p:cNvPr id="56" name="Рисунок 55" descr="magnify-the-little-people-500-clr-1322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4360883"/>
            <a:ext cx="1080120" cy="1543029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4729</TotalTime>
  <Words>3532</Words>
  <Application>Microsoft Office PowerPoint</Application>
  <PresentationFormat>Произвольный</PresentationFormat>
  <Paragraphs>685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 Unicode MS</vt:lpstr>
      <vt:lpstr>Calibri</vt:lpstr>
      <vt:lpstr>Corbel</vt:lpstr>
      <vt:lpstr>Gill Sans MT</vt:lpstr>
      <vt:lpstr>Times New Roman</vt:lpstr>
      <vt:lpstr>Wingdings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</dc:creator>
  <cp:lastModifiedBy>economic2</cp:lastModifiedBy>
  <cp:revision>637</cp:revision>
  <cp:lastPrinted>2024-07-24T11:06:11Z</cp:lastPrinted>
  <dcterms:created xsi:type="dcterms:W3CDTF">2021-04-14T08:24:50Z</dcterms:created>
  <dcterms:modified xsi:type="dcterms:W3CDTF">2024-07-24T11:06:53Z</dcterms:modified>
</cp:coreProperties>
</file>